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1" r:id="rId4"/>
    <p:sldId id="261" r:id="rId5"/>
    <p:sldId id="277" r:id="rId6"/>
    <p:sldId id="278" r:id="rId7"/>
    <p:sldId id="259" r:id="rId8"/>
    <p:sldId id="266" r:id="rId9"/>
    <p:sldId id="268" r:id="rId10"/>
    <p:sldId id="280" r:id="rId11"/>
    <p:sldId id="281" r:id="rId12"/>
    <p:sldId id="282" r:id="rId13"/>
    <p:sldId id="283" r:id="rId14"/>
    <p:sldId id="287" r:id="rId15"/>
    <p:sldId id="286" r:id="rId16"/>
    <p:sldId id="290" r:id="rId17"/>
    <p:sldId id="288" r:id="rId18"/>
    <p:sldId id="291" r:id="rId19"/>
    <p:sldId id="289" r:id="rId20"/>
    <p:sldId id="292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6665-D993-4438-8BB1-E2DFBFBF8130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EC6E-3C48-4534-870B-CE0DC03A0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Microwave Engineering/ Passive Microwave Components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830BE-7F6D-422B-9723-41E079EACF3A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Microwave Engineering/ Passive Microwave Components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FABE6-D555-48EE-9608-DE92E9F74974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Microwave Engineering/ Passive Microwave Components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F1E74-1372-40C0-9087-980B9A881DF4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1083E3-0C2E-4D05-B983-7C7EEA502FB7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48F2D2-5A22-46E7-A8C5-9F0D47C1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Integrated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Microchip for Microwave frequencies.</a:t>
            </a:r>
          </a:p>
          <a:p>
            <a:r>
              <a:rPr lang="en-US" dirty="0" smtClean="0"/>
              <a:t>It can incorporate </a:t>
            </a:r>
            <a:r>
              <a:rPr lang="en-US" dirty="0"/>
              <a:t>innumerable components of different types, </a:t>
            </a:r>
            <a:r>
              <a:rPr lang="en-US" dirty="0" smtClean="0"/>
              <a:t>(passive </a:t>
            </a:r>
            <a:r>
              <a:rPr lang="en-US" dirty="0"/>
              <a:t>and </a:t>
            </a:r>
            <a:r>
              <a:rPr lang="en-US" dirty="0" smtClean="0"/>
              <a:t>active) </a:t>
            </a:r>
            <a:r>
              <a:rPr lang="en-US" dirty="0"/>
              <a:t>into a small chip </a:t>
            </a:r>
            <a:r>
              <a:rPr lang="en-US" dirty="0" smtClean="0"/>
              <a:t>to </a:t>
            </a:r>
            <a:r>
              <a:rPr lang="en-US" dirty="0"/>
              <a:t>form a complete microwave </a:t>
            </a:r>
            <a:r>
              <a:rPr lang="en-US" dirty="0" smtClean="0"/>
              <a:t>subsystem. </a:t>
            </a:r>
          </a:p>
          <a:p>
            <a:r>
              <a:rPr lang="en-US" dirty="0" smtClean="0"/>
              <a:t>Size</a:t>
            </a:r>
            <a:r>
              <a:rPr lang="en-US" dirty="0"/>
              <a:t>, weight and cost are </a:t>
            </a:r>
            <a:r>
              <a:rPr lang="en-US" dirty="0" smtClean="0"/>
              <a:t>reduced much.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066800" y="0"/>
            <a:ext cx="7677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4000" dirty="0">
                <a:solidFill>
                  <a:srgbClr val="C00000"/>
                </a:solidFill>
              </a:rPr>
              <a:t>Commonly used substrate materials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1219200" y="836613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cs typeface="Tahoma" pitchFamily="34" charset="0"/>
              </a:rPr>
              <a:t>1. Organic </a:t>
            </a:r>
            <a:r>
              <a:rPr lang="en-US" altLang="zh-TW" sz="2400" dirty="0">
                <a:solidFill>
                  <a:srgbClr val="FF0000"/>
                </a:solidFill>
                <a:cs typeface="Tahoma" pitchFamily="34" charset="0"/>
              </a:rPr>
              <a:t>PCBs (Printed Circuit Boards)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143000" y="1341438"/>
            <a:ext cx="8001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TW" dirty="0">
                <a:cs typeface="Tahoma" pitchFamily="34" charset="0"/>
              </a:rPr>
              <a:t>FR4 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dirty="0">
                <a:cs typeface="Tahoma" pitchFamily="34" charset="0"/>
              </a:rPr>
              <a:t>Low cost, rigid structure, and multi-layer capability.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2) </a:t>
            </a:r>
            <a:r>
              <a:rPr lang="en-US" altLang="zh-TW" dirty="0">
                <a:cs typeface="Tahoma" pitchFamily="34" charset="0"/>
              </a:rPr>
              <a:t>Applications for operation frequency below a few GHz. </a:t>
            </a:r>
            <a:endParaRPr lang="en-US" altLang="zh-TW" dirty="0" smtClean="0">
              <a:cs typeface="Tahoma" pitchFamily="34" charset="0"/>
            </a:endParaRP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i="1" dirty="0" smtClean="0"/>
              <a:t>				fop</a:t>
            </a:r>
            <a:r>
              <a:rPr lang="en-US" altLang="zh-TW" dirty="0">
                <a:sym typeface="Symbol" pitchFamily="18" charset="2"/>
              </a:rPr>
              <a:t>   Loss </a:t>
            </a: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1203960" y="4953000"/>
            <a:ext cx="3215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cs typeface="Tahoma" pitchFamily="34" charset="0"/>
              </a:rPr>
              <a:t>2. Plastic substrate 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1066800" y="3048000"/>
            <a:ext cx="8077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TW" dirty="0">
                <a:cs typeface="Tahoma" pitchFamily="34" charset="0"/>
              </a:rPr>
              <a:t>RT/</a:t>
            </a:r>
            <a:r>
              <a:rPr lang="en-US" altLang="zh-TW" dirty="0" err="1">
                <a:cs typeface="Tahoma" pitchFamily="34" charset="0"/>
              </a:rPr>
              <a:t>Duroid</a:t>
            </a:r>
            <a:r>
              <a:rPr lang="en-US" altLang="zh-TW" dirty="0">
                <a:cs typeface="Tahoma" pitchFamily="34" charset="0"/>
              </a:rPr>
              <a:t> 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dirty="0">
                <a:cs typeface="Tahoma" pitchFamily="34" charset="0"/>
              </a:rPr>
              <a:t>Low loss and good for RF applications.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2) </a:t>
            </a:r>
            <a:r>
              <a:rPr lang="en-US" altLang="zh-TW" dirty="0">
                <a:cs typeface="Tahoma" pitchFamily="34" charset="0"/>
              </a:rPr>
              <a:t>Board has a wide selected range for permittivity. e.g. RT/</a:t>
            </a:r>
            <a:r>
              <a:rPr lang="en-US" altLang="zh-TW" dirty="0" err="1">
                <a:cs typeface="Tahoma" pitchFamily="34" charset="0"/>
              </a:rPr>
              <a:t>Duroid</a:t>
            </a:r>
            <a:r>
              <a:rPr lang="en-US" altLang="zh-TW" dirty="0">
                <a:cs typeface="Tahoma" pitchFamily="34" charset="0"/>
              </a:rPr>
              <a:t> 5870 with </a:t>
            </a:r>
            <a:r>
              <a:rPr lang="en-US" altLang="zh-TW" i="1" dirty="0">
                <a:cs typeface="Tahoma" pitchFamily="34" charset="0"/>
                <a:sym typeface="Symbol" pitchFamily="18" charset="2"/>
              </a:rPr>
              <a:t></a:t>
            </a:r>
            <a:r>
              <a:rPr lang="en-US" altLang="zh-TW" i="1" baseline="-25000" dirty="0">
                <a:cs typeface="Tahoma" pitchFamily="34" charset="0"/>
                <a:sym typeface="Symbol" pitchFamily="18" charset="2"/>
              </a:rPr>
              <a:t>r</a:t>
            </a:r>
            <a:r>
              <a:rPr lang="en-US" altLang="zh-TW" dirty="0">
                <a:cs typeface="Tahoma" pitchFamily="34" charset="0"/>
                <a:sym typeface="Symbol" pitchFamily="18" charset="2"/>
              </a:rPr>
              <a:t> =2.33, </a:t>
            </a:r>
            <a:r>
              <a:rPr lang="en-US" altLang="zh-TW" dirty="0"/>
              <a:t>RT/</a:t>
            </a:r>
            <a:r>
              <a:rPr lang="en-US" altLang="zh-TW" dirty="0" err="1"/>
              <a:t>Duroid</a:t>
            </a:r>
            <a:r>
              <a:rPr lang="en-US" altLang="zh-TW" dirty="0"/>
              <a:t> 5880 with </a:t>
            </a:r>
            <a:r>
              <a:rPr lang="en-US" altLang="zh-TW" i="1" dirty="0">
                <a:cs typeface="Tahoma" pitchFamily="34" charset="0"/>
                <a:sym typeface="Symbol" pitchFamily="18" charset="2"/>
              </a:rPr>
              <a:t></a:t>
            </a:r>
            <a:r>
              <a:rPr lang="en-US" altLang="zh-TW" i="1" baseline="-25000" dirty="0">
                <a:cs typeface="Tahoma" pitchFamily="34" charset="0"/>
                <a:sym typeface="Symbol" pitchFamily="18" charset="2"/>
              </a:rPr>
              <a:t>r</a:t>
            </a:r>
            <a:r>
              <a:rPr lang="en-US" altLang="zh-TW" dirty="0">
                <a:cs typeface="Tahoma" pitchFamily="34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=2.2, and </a:t>
            </a:r>
            <a:r>
              <a:rPr lang="en-US" altLang="zh-TW" dirty="0"/>
              <a:t>RT/</a:t>
            </a:r>
            <a:r>
              <a:rPr lang="en-US" altLang="zh-TW" dirty="0" err="1"/>
              <a:t>Duroid</a:t>
            </a:r>
            <a:r>
              <a:rPr lang="en-US" altLang="zh-TW" dirty="0"/>
              <a:t> 6010 with </a:t>
            </a:r>
            <a:r>
              <a:rPr lang="en-US" altLang="zh-TW" i="1" dirty="0">
                <a:cs typeface="Tahoma" pitchFamily="34" charset="0"/>
                <a:sym typeface="Symbol" pitchFamily="18" charset="2"/>
              </a:rPr>
              <a:t></a:t>
            </a:r>
            <a:r>
              <a:rPr lang="en-US" altLang="zh-TW" i="1" baseline="-25000" dirty="0">
                <a:cs typeface="Tahoma" pitchFamily="34" charset="0"/>
                <a:sym typeface="Symbol" pitchFamily="18" charset="2"/>
              </a:rPr>
              <a:t>r</a:t>
            </a:r>
            <a:r>
              <a:rPr lang="en-US" altLang="zh-TW" dirty="0">
                <a:cs typeface="Tahoma" pitchFamily="34" charset="0"/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=10.2.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990000"/>
                </a:solidFill>
                <a:sym typeface="Symbol" pitchFamily="18" charset="2"/>
              </a:rPr>
              <a:t>3) </a:t>
            </a:r>
            <a:r>
              <a:rPr lang="en-US" altLang="zh-TW" dirty="0">
                <a:sym typeface="Symbol" pitchFamily="18" charset="2"/>
              </a:rPr>
              <a:t>Board is soft leading to less precise dimensional control.</a:t>
            </a:r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1066800" y="5516563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0000"/>
              </a:buClr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 smtClean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dirty="0">
                <a:cs typeface="Tahoma" pitchFamily="34" charset="0"/>
              </a:rPr>
              <a:t>This </a:t>
            </a:r>
            <a:r>
              <a:rPr lang="en-US" altLang="zh-TW" dirty="0" smtClean="0">
                <a:cs typeface="Tahoma" pitchFamily="34" charset="0"/>
              </a:rPr>
              <a:t> </a:t>
            </a:r>
            <a:r>
              <a:rPr lang="en-US" altLang="zh-TW" dirty="0">
                <a:cs typeface="Tahoma" pitchFamily="34" charset="0"/>
              </a:rPr>
              <a:t>is suitable for experimental circuits operating below a few GHz and array antennas </a:t>
            </a:r>
            <a:r>
              <a:rPr lang="en-US" altLang="zh-TW" dirty="0"/>
              <a:t>operating up to and beyond 20 GHz.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066800" y="228600"/>
            <a:ext cx="4716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cs typeface="Tahoma" pitchFamily="34" charset="0"/>
              </a:rPr>
              <a:t>3.  Alumina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762000" y="620713"/>
            <a:ext cx="838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dirty="0">
                <a:cs typeface="Tahoma" pitchFamily="34" charset="0"/>
              </a:rPr>
              <a:t>Good for operation frequency up to 40 GHz.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2) </a:t>
            </a:r>
            <a:r>
              <a:rPr lang="en-US" altLang="zh-TW" dirty="0">
                <a:cs typeface="Tahoma" pitchFamily="34" charset="0"/>
              </a:rPr>
              <a:t>Metallic patterns can be implemented on ceramic substrate using thin-film or thick-film technology.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3) </a:t>
            </a:r>
            <a:r>
              <a:rPr lang="en-US" altLang="zh-TW" dirty="0">
                <a:cs typeface="Tahoma" pitchFamily="34" charset="0"/>
              </a:rPr>
              <a:t>Passive components of extremely small volume can be implemented because the ceramic substrate can be stacked in many tens of layers or more, e.g. low temperature co-fired ceramic (LTCC).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4) </a:t>
            </a:r>
            <a:r>
              <a:rPr lang="en-US" altLang="zh-TW" dirty="0">
                <a:cs typeface="Tahoma" pitchFamily="34" charset="0"/>
              </a:rPr>
              <a:t>Good thermal conductivity.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5) </a:t>
            </a:r>
            <a:r>
              <a:rPr lang="en-US" altLang="zh-TW" dirty="0">
                <a:cs typeface="Tahoma" pitchFamily="34" charset="0"/>
              </a:rPr>
              <a:t>Alumina purity below 85% should result in high conductor and dielectric losses and poor reproducibility.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1143000" y="4038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cs typeface="Tahoma" pitchFamily="34" charset="0"/>
              </a:rPr>
              <a:t>4. Quartz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533400" y="4724400"/>
            <a:ext cx="8610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dirty="0">
                <a:cs typeface="Tahoma" pitchFamily="34" charset="0"/>
              </a:rPr>
              <a:t>Production circuits for </a:t>
            </a:r>
            <a:r>
              <a:rPr lang="en-US" altLang="zh-TW" dirty="0" err="1">
                <a:cs typeface="Tahoma" pitchFamily="34" charset="0"/>
              </a:rPr>
              <a:t>millimetric</a:t>
            </a:r>
            <a:r>
              <a:rPr lang="en-US" altLang="zh-TW" dirty="0">
                <a:cs typeface="Tahoma" pitchFamily="34" charset="0"/>
              </a:rPr>
              <a:t> wave applications from tens of GHz up to perhaps 300 GHz, and suitable for use in </a:t>
            </a:r>
            <a:r>
              <a:rPr lang="en-US" altLang="zh-TW" dirty="0" err="1">
                <a:cs typeface="Tahoma" pitchFamily="34" charset="0"/>
              </a:rPr>
              <a:t>finline</a:t>
            </a:r>
            <a:r>
              <a:rPr lang="en-US" altLang="zh-TW" dirty="0">
                <a:cs typeface="Tahoma" pitchFamily="34" charset="0"/>
              </a:rPr>
              <a:t> and image line MIC structures.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dirty="0">
                <a:cs typeface="Tahoma" pitchFamily="34" charset="0"/>
              </a:rPr>
              <a:t>	</a:t>
            </a:r>
            <a:r>
              <a:rPr lang="en-US" altLang="zh-TW" dirty="0">
                <a:solidFill>
                  <a:srgbClr val="990000"/>
                </a:solidFill>
                <a:cs typeface="Tahoma" pitchFamily="34" charset="0"/>
              </a:rPr>
              <a:t>2) </a:t>
            </a:r>
            <a:r>
              <a:rPr lang="en-US" altLang="zh-TW" dirty="0">
                <a:cs typeface="Tahoma" pitchFamily="34" charset="0"/>
              </a:rPr>
              <a:t>Lower permittivity of property allows larger distributed circuit elements to be incorporated.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1066800" y="228600"/>
            <a:ext cx="211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cs typeface="Tahoma" pitchFamily="34" charset="0"/>
              </a:rPr>
              <a:t>5.  </a:t>
            </a:r>
            <a:r>
              <a:rPr lang="en-US" altLang="zh-TW" sz="2400" dirty="0">
                <a:solidFill>
                  <a:srgbClr val="FF0000"/>
                </a:solidFill>
                <a:cs typeface="Tahoma" pitchFamily="34" charset="0"/>
              </a:rPr>
              <a:t>Sapphire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990600" y="990600"/>
            <a:ext cx="81534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TW" dirty="0">
                <a:cs typeface="Tahoma" pitchFamily="34" charset="0"/>
              </a:rPr>
              <a:t> </a:t>
            </a:r>
            <a:r>
              <a:rPr lang="en-US" altLang="zh-TW" sz="2200" i="1" dirty="0">
                <a:cs typeface="Tahoma" pitchFamily="34" charset="0"/>
              </a:rPr>
              <a:t>The most expensive substrate with following advantages: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2200" dirty="0">
                <a:cs typeface="Tahoma" pitchFamily="34" charset="0"/>
              </a:rPr>
              <a:t>	</a:t>
            </a:r>
            <a:r>
              <a:rPr lang="en-US" altLang="zh-TW" sz="2200" dirty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sz="2200" dirty="0">
                <a:cs typeface="Tahoma" pitchFamily="34" charset="0"/>
              </a:rPr>
              <a:t>Transparent feature is useful for accurately registering chip devices.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2200" dirty="0">
                <a:cs typeface="Tahoma" pitchFamily="34" charset="0"/>
              </a:rPr>
              <a:t>	</a:t>
            </a:r>
            <a:r>
              <a:rPr lang="en-US" altLang="zh-TW" sz="2200" dirty="0">
                <a:solidFill>
                  <a:srgbClr val="990000"/>
                </a:solidFill>
                <a:cs typeface="Tahoma" pitchFamily="34" charset="0"/>
              </a:rPr>
              <a:t>2) </a:t>
            </a:r>
            <a:r>
              <a:rPr lang="en-US" altLang="zh-TW" sz="2200" dirty="0">
                <a:cs typeface="Tahoma" pitchFamily="34" charset="0"/>
              </a:rPr>
              <a:t>Fairly high permittivity (</a:t>
            </a:r>
            <a:r>
              <a:rPr lang="en-US" altLang="zh-TW" sz="2200" i="1" dirty="0">
                <a:cs typeface="Tahoma" pitchFamily="34" charset="0"/>
                <a:sym typeface="Symbol" pitchFamily="18" charset="2"/>
              </a:rPr>
              <a:t></a:t>
            </a:r>
            <a:r>
              <a:rPr lang="en-US" altLang="zh-TW" sz="2200" i="1" baseline="-25000" dirty="0">
                <a:cs typeface="Tahoma" pitchFamily="34" charset="0"/>
                <a:sym typeface="Symbol" pitchFamily="18" charset="2"/>
              </a:rPr>
              <a:t>r</a:t>
            </a:r>
            <a:r>
              <a:rPr lang="en-US" altLang="zh-TW" sz="2200" dirty="0">
                <a:cs typeface="Tahoma" pitchFamily="34" charset="0"/>
                <a:sym typeface="Symbol" pitchFamily="18" charset="2"/>
              </a:rPr>
              <a:t> </a:t>
            </a:r>
            <a:r>
              <a:rPr lang="en-US" altLang="zh-TW" sz="2200" dirty="0">
                <a:cs typeface="Tahoma" pitchFamily="34" charset="0"/>
              </a:rPr>
              <a:t>=10.1~10.3), reproducible ( all pieces are essentially identical in dielectric properties), and thermal conductivity (about 30% higher than the best alumina).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2200" dirty="0">
                <a:cs typeface="Tahoma" pitchFamily="34" charset="0"/>
              </a:rPr>
              <a:t>	</a:t>
            </a:r>
            <a:r>
              <a:rPr lang="en-US" altLang="zh-TW" sz="2200" dirty="0">
                <a:solidFill>
                  <a:srgbClr val="990000"/>
                </a:solidFill>
                <a:cs typeface="Tahoma" pitchFamily="34" charset="0"/>
              </a:rPr>
              <a:t>3) </a:t>
            </a:r>
            <a:r>
              <a:rPr lang="en-US" altLang="zh-TW" sz="2200" dirty="0">
                <a:cs typeface="Tahoma" pitchFamily="34" charset="0"/>
              </a:rPr>
              <a:t>Low power loss.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TW" sz="2200" i="1" dirty="0">
                <a:cs typeface="Tahoma" pitchFamily="34" charset="0"/>
              </a:rPr>
              <a:t>Disadvantages: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2200" dirty="0">
                <a:cs typeface="Tahoma" pitchFamily="34" charset="0"/>
              </a:rPr>
              <a:t>	</a:t>
            </a:r>
            <a:r>
              <a:rPr lang="en-US" altLang="zh-TW" sz="2200" dirty="0">
                <a:solidFill>
                  <a:srgbClr val="990000"/>
                </a:solidFill>
                <a:cs typeface="Tahoma" pitchFamily="34" charset="0"/>
              </a:rPr>
              <a:t>1) </a:t>
            </a:r>
            <a:r>
              <a:rPr lang="en-US" altLang="zh-TW" sz="2200" dirty="0">
                <a:cs typeface="Tahoma" pitchFamily="34" charset="0"/>
              </a:rPr>
              <a:t>Relatively high cost.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2200" dirty="0">
                <a:cs typeface="Tahoma" pitchFamily="34" charset="0"/>
              </a:rPr>
              <a:t>	</a:t>
            </a:r>
            <a:r>
              <a:rPr lang="en-US" altLang="zh-TW" sz="2200" dirty="0">
                <a:solidFill>
                  <a:srgbClr val="990000"/>
                </a:solidFill>
                <a:cs typeface="Tahoma" pitchFamily="34" charset="0"/>
              </a:rPr>
              <a:t>2) </a:t>
            </a:r>
            <a:r>
              <a:rPr lang="en-US" altLang="zh-TW" sz="2200" dirty="0">
                <a:cs typeface="Tahoma" pitchFamily="34" charset="0"/>
              </a:rPr>
              <a:t>Substrate area is limited (usually little more than 25 mm square).</a:t>
            </a:r>
          </a:p>
          <a:p>
            <a:pPr marL="457200" indent="-457200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2200" dirty="0">
                <a:cs typeface="Tahoma" pitchFamily="34" charset="0"/>
              </a:rPr>
              <a:t>	</a:t>
            </a:r>
            <a:r>
              <a:rPr lang="en-US" altLang="zh-TW" sz="2200" dirty="0">
                <a:solidFill>
                  <a:srgbClr val="990000"/>
                </a:solidFill>
                <a:cs typeface="Tahoma" pitchFamily="34" charset="0"/>
              </a:rPr>
              <a:t>3) </a:t>
            </a:r>
            <a:r>
              <a:rPr lang="en-US" altLang="zh-TW" sz="2200" dirty="0">
                <a:cs typeface="Tahoma" pitchFamily="34" charset="0"/>
              </a:rPr>
              <a:t>Dielectric anisotropy poses some additional circuit design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019288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6. </a:t>
            </a:r>
            <a:r>
              <a:rPr lang="en-US" sz="2400" dirty="0" err="1" smtClean="0">
                <a:solidFill>
                  <a:srgbClr val="FF0000"/>
                </a:solidFill>
              </a:rPr>
              <a:t>Beryllia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BeO</a:t>
            </a:r>
            <a:r>
              <a:rPr lang="en-US" sz="2400" dirty="0" smtClean="0">
                <a:solidFill>
                  <a:srgbClr val="FF0000"/>
                </a:solidFill>
              </a:rPr>
              <a:t>) and </a:t>
            </a:r>
            <a:r>
              <a:rPr lang="en-US" sz="2400" dirty="0" err="1" smtClean="0">
                <a:solidFill>
                  <a:srgbClr val="FF0000"/>
                </a:solidFill>
              </a:rPr>
              <a:t>Aluminium</a:t>
            </a:r>
            <a:r>
              <a:rPr lang="en-US" sz="2400" dirty="0" smtClean="0">
                <a:solidFill>
                  <a:srgbClr val="FF0000"/>
                </a:solidFill>
              </a:rPr>
              <a:t> Nitride (</a:t>
            </a:r>
            <a:r>
              <a:rPr lang="en-US" sz="2400" dirty="0" err="1" smtClean="0">
                <a:solidFill>
                  <a:srgbClr val="FF0000"/>
                </a:solidFill>
              </a:rPr>
              <a:t>AlN</a:t>
            </a:r>
            <a:r>
              <a:rPr lang="en-US" sz="2400" dirty="0" smtClean="0">
                <a:solidFill>
                  <a:srgbClr val="FF0000"/>
                </a:solidFill>
              </a:rPr>
              <a:t>):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Ceramic substrate.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Excellent thermal conductivity – high power applications.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Dangerous to handle – Its dust is toxic and must not be machined.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7. </a:t>
            </a:r>
            <a:r>
              <a:rPr lang="en-US" sz="2400" dirty="0" err="1" smtClean="0">
                <a:solidFill>
                  <a:srgbClr val="FF0000"/>
                </a:solidFill>
              </a:rPr>
              <a:t>GaAs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Suitable for MMICs.  </a:t>
            </a:r>
            <a:r>
              <a:rPr lang="en-US" sz="2400" dirty="0" err="1" smtClean="0"/>
              <a:t>Lownoise</a:t>
            </a:r>
            <a:r>
              <a:rPr lang="en-US" sz="2400" dirty="0" smtClean="0"/>
              <a:t> MESFET, Power MESFET, </a:t>
            </a:r>
            <a:r>
              <a:rPr lang="en-US" sz="2400" dirty="0" err="1" smtClean="0"/>
              <a:t>Schottky</a:t>
            </a:r>
            <a:r>
              <a:rPr lang="en-US" sz="2400" dirty="0" smtClean="0"/>
              <a:t> diodes are fabricated on </a:t>
            </a:r>
            <a:r>
              <a:rPr lang="en-US" sz="2400" dirty="0" err="1" smtClean="0"/>
              <a:t>GaAs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Conductor Materials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Properties: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 High conductivity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 High coefficient of thermal expansion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 Low resistance at RF/microwaves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 Good adhesion to the substrate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 Good etch ability and solder ability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 Easy to deposit or electroplate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dirty="0" smtClean="0"/>
          </a:p>
          <a:p>
            <a:pPr marL="596646" indent="-514350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C00000"/>
                </a:solidFill>
              </a:rPr>
              <a:t>Example:</a:t>
            </a:r>
          </a:p>
          <a:p>
            <a:pPr marL="596646" indent="-514350">
              <a:buClr>
                <a:srgbClr val="C00000"/>
              </a:buClr>
              <a:buNone/>
            </a:pPr>
            <a:r>
              <a:rPr lang="en-US" dirty="0" smtClean="0"/>
              <a:t>HMIC: Cr/Au, Pd/Au, Ta/Au</a:t>
            </a:r>
          </a:p>
          <a:p>
            <a:pPr marL="596646" indent="-514350">
              <a:buClr>
                <a:srgbClr val="C00000"/>
              </a:buClr>
              <a:buNone/>
            </a:pPr>
            <a:r>
              <a:rPr lang="en-US" dirty="0" smtClean="0"/>
              <a:t>MMIC: Cr/Au, Ti/Pd/Au, Ti/Pt/Au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Properties of Conductors :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2036" y="762000"/>
            <a:ext cx="792196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Dielectric Films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088" cy="5334000"/>
          </a:xfrm>
        </p:spPr>
        <p:txBody>
          <a:bodyPr>
            <a:normAutofit/>
          </a:bodyPr>
          <a:lstStyle/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Reproducibility 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High breakdown voltage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Low loss tangent 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Ability to Process without developing pinholes.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dirty="0" smtClean="0"/>
          </a:p>
          <a:p>
            <a:pPr marL="596646" indent="-5143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Capacitors</a:t>
            </a:r>
          </a:p>
          <a:p>
            <a:pPr marL="596646" indent="-5143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Protective layers for active devices</a:t>
            </a:r>
          </a:p>
          <a:p>
            <a:pPr marL="596646" indent="-5143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Insulating layers for passive circuits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dirty="0" smtClean="0"/>
          </a:p>
          <a:p>
            <a:pPr marL="596646" indent="-514350">
              <a:buClr>
                <a:srgbClr val="C00000"/>
              </a:buCl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Properties of Dielectrics :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2999"/>
            <a:ext cx="8915400" cy="375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Resistive Films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181600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Good stability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Low Temperature Coefficient </a:t>
            </a:r>
            <a:r>
              <a:rPr lang="en-US" i="1" dirty="0" smtClean="0"/>
              <a:t>of Resistance (TCR)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Sheet resistivity (10-2000 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/square</a:t>
            </a:r>
            <a:r>
              <a:rPr lang="en-US" i="1" dirty="0" smtClean="0"/>
              <a:t>)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i="1" dirty="0" smtClean="0"/>
          </a:p>
          <a:p>
            <a:pPr marL="596646" indent="-514350">
              <a:buClr>
                <a:srgbClr val="C00000"/>
              </a:buClr>
              <a:buNone/>
            </a:pPr>
            <a:r>
              <a:rPr lang="en-US" i="1" dirty="0" smtClean="0"/>
              <a:t>Terminations</a:t>
            </a:r>
          </a:p>
          <a:p>
            <a:pPr marL="596646" indent="-514350">
              <a:buClr>
                <a:srgbClr val="C00000"/>
              </a:buClr>
              <a:buNone/>
            </a:pPr>
            <a:r>
              <a:rPr lang="en-US" i="1" dirty="0" smtClean="0"/>
              <a:t>Attenuators</a:t>
            </a:r>
          </a:p>
          <a:p>
            <a:pPr marL="596646" indent="-514350">
              <a:buClr>
                <a:srgbClr val="C00000"/>
              </a:buClr>
              <a:buNone/>
            </a:pPr>
            <a:r>
              <a:rPr lang="en-US" i="1" dirty="0" smtClean="0"/>
              <a:t>Bias Networks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i="1" dirty="0" smtClean="0"/>
          </a:p>
          <a:p>
            <a:pPr marL="596646" indent="-514350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C00000"/>
                </a:solidFill>
              </a:rPr>
              <a:t>Examples:</a:t>
            </a:r>
          </a:p>
          <a:p>
            <a:pPr marL="596646" indent="-514350">
              <a:buClr>
                <a:srgbClr val="C00000"/>
              </a:buClr>
              <a:buNone/>
            </a:pPr>
            <a:r>
              <a:rPr lang="en-US" dirty="0" smtClean="0"/>
              <a:t>Cr, </a:t>
            </a:r>
            <a:r>
              <a:rPr lang="en-US" dirty="0" err="1" smtClean="0"/>
              <a:t>NiCr</a:t>
            </a:r>
            <a:r>
              <a:rPr lang="en-US" dirty="0" smtClean="0"/>
              <a:t>, Ta, Cr-</a:t>
            </a:r>
            <a:r>
              <a:rPr lang="en-US" dirty="0" err="1" smtClean="0"/>
              <a:t>Sio</a:t>
            </a:r>
            <a:r>
              <a:rPr lang="en-US" dirty="0" smtClean="0"/>
              <a:t>, Ti</a:t>
            </a:r>
          </a:p>
          <a:p>
            <a:pPr marL="596646" indent="-514350">
              <a:buClr>
                <a:srgbClr val="C00000"/>
              </a:buClr>
              <a:buNone/>
            </a:pPr>
            <a:endParaRPr lang="en-US" i="1" dirty="0" smtClean="0"/>
          </a:p>
          <a:p>
            <a:pPr marL="596646" indent="-514350">
              <a:buClr>
                <a:srgbClr val="C00000"/>
              </a:buClr>
              <a:buNone/>
            </a:pPr>
            <a:endParaRPr lang="en-US" i="1" dirty="0" smtClean="0"/>
          </a:p>
          <a:p>
            <a:pPr marL="596646" indent="-514350">
              <a:buClr>
                <a:srgbClr val="C00000"/>
              </a:buClr>
              <a:buNone/>
            </a:pPr>
            <a:endParaRPr lang="en-US" i="1" dirty="0" smtClean="0"/>
          </a:p>
          <a:p>
            <a:pPr marL="596646" indent="-514350">
              <a:buClr>
                <a:srgbClr val="C00000"/>
              </a:buCl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en-US" dirty="0" smtClean="0"/>
              <a:t>Types of Microwave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6962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Discrete circuit: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Packaged diodes/transistors mounted in coaxial and waveguide assemblies. 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Devices can usually be removed from the assembly and replaced.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Hybrid MIC: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Diodes/transistors, resonators, capacitors, circulators etc., are fabricated separately on most appropriate material and then mounted into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microstrip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circuit and connected with bond wires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MMIC :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Diodes/transistors, resistors, capacitors,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microstrip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etc., are  fabricated simultaneously, including their interconnections, in semiconductor chip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Properties of Resistive Films :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971550" y="0"/>
            <a:ext cx="7791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</a:pPr>
            <a:r>
              <a:rPr lang="en-US" altLang="zh-TW" sz="3000" dirty="0" smtClean="0">
                <a:solidFill>
                  <a:srgbClr val="FF0000"/>
                </a:solidFill>
                <a:cs typeface="Tahoma" pitchFamily="34" charset="0"/>
              </a:rPr>
              <a:t>Properties </a:t>
            </a:r>
            <a:r>
              <a:rPr lang="en-US" altLang="zh-TW" sz="3000" dirty="0">
                <a:solidFill>
                  <a:srgbClr val="FF0000"/>
                </a:solidFill>
                <a:cs typeface="Tahoma" pitchFamily="34" charset="0"/>
              </a:rPr>
              <a:t>of Various Manufacturing Technology</a:t>
            </a:r>
          </a:p>
        </p:txBody>
      </p:sp>
      <p:pic>
        <p:nvPicPr>
          <p:cNvPr id="64515" name="Picture 7" descr="ch3-10"/>
          <p:cNvPicPr>
            <a:picLocks noChangeAspect="1" noChangeArrowheads="1"/>
          </p:cNvPicPr>
          <p:nvPr/>
        </p:nvPicPr>
        <p:blipFill>
          <a:blip r:embed="rId2"/>
          <a:srcRect l="7419" t="7892" r="2948" b="47765"/>
          <a:stretch>
            <a:fillRect/>
          </a:stretch>
        </p:blipFill>
        <p:spPr bwMode="auto">
          <a:xfrm>
            <a:off x="1066800" y="765174"/>
            <a:ext cx="789781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2362200" y="1066800"/>
            <a:ext cx="4457700" cy="1800225"/>
            <a:chOff x="4355" y="2817"/>
            <a:chExt cx="7020" cy="2838"/>
          </a:xfrm>
        </p:grpSpPr>
        <p:pic>
          <p:nvPicPr>
            <p:cNvPr id="17482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79" y="2913"/>
              <a:ext cx="4602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4355" y="2817"/>
              <a:ext cx="7020" cy="2787"/>
              <a:chOff x="4355" y="2817"/>
              <a:chExt cx="7020" cy="2787"/>
            </a:xfrm>
          </p:grpSpPr>
          <p:sp>
            <p:nvSpPr>
              <p:cNvPr id="17484" name="Text Box 76"/>
              <p:cNvSpPr txBox="1">
                <a:spLocks noChangeArrowheads="1"/>
              </p:cNvSpPr>
              <p:nvPr/>
            </p:nvSpPr>
            <p:spPr bwMode="auto">
              <a:xfrm>
                <a:off x="4355" y="5073"/>
                <a:ext cx="7020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/>
                <a:r>
                  <a:rPr lang="en-US" sz="1600">
                    <a:solidFill>
                      <a:srgbClr val="000000"/>
                    </a:solidFill>
                  </a:rPr>
                  <a:t>Typical spiral inductor and interdigitated capacitor</a:t>
                </a:r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/>
            </p:nvSpPr>
            <p:spPr bwMode="auto">
              <a:xfrm>
                <a:off x="5999" y="2817"/>
                <a:ext cx="5118" cy="7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438400" y="3200400"/>
            <a:ext cx="6019800" cy="2474912"/>
            <a:chOff x="1793" y="984"/>
            <a:chExt cx="9174" cy="2937"/>
          </a:xfrm>
        </p:grpSpPr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1793" y="984"/>
              <a:ext cx="2364" cy="2042"/>
              <a:chOff x="1775" y="1903"/>
              <a:chExt cx="2364" cy="2042"/>
            </a:xfrm>
          </p:grpSpPr>
          <p:sp>
            <p:nvSpPr>
              <p:cNvPr id="17488" name="Freeform 80"/>
              <p:cNvSpPr>
                <a:spLocks/>
              </p:cNvSpPr>
              <p:nvPr/>
            </p:nvSpPr>
            <p:spPr bwMode="auto">
              <a:xfrm>
                <a:off x="1775" y="1903"/>
                <a:ext cx="2312" cy="1281"/>
              </a:xfrm>
              <a:custGeom>
                <a:avLst/>
                <a:gdLst/>
                <a:ahLst/>
                <a:cxnLst>
                  <a:cxn ang="0">
                    <a:pos x="108" y="1244"/>
                  </a:cxn>
                  <a:cxn ang="0">
                    <a:pos x="935" y="1248"/>
                  </a:cxn>
                  <a:cxn ang="0">
                    <a:pos x="1053" y="1019"/>
                  </a:cxn>
                  <a:cxn ang="0">
                    <a:pos x="941" y="936"/>
                  </a:cxn>
                  <a:cxn ang="0">
                    <a:pos x="821" y="764"/>
                  </a:cxn>
                  <a:cxn ang="0">
                    <a:pos x="798" y="531"/>
                  </a:cxn>
                  <a:cxn ang="0">
                    <a:pos x="903" y="284"/>
                  </a:cxn>
                  <a:cxn ang="0">
                    <a:pos x="1083" y="149"/>
                  </a:cxn>
                  <a:cxn ang="0">
                    <a:pos x="1226" y="104"/>
                  </a:cxn>
                  <a:cxn ang="0">
                    <a:pos x="1436" y="96"/>
                  </a:cxn>
                  <a:cxn ang="0">
                    <a:pos x="1593" y="164"/>
                  </a:cxn>
                  <a:cxn ang="0">
                    <a:pos x="1751" y="306"/>
                  </a:cxn>
                  <a:cxn ang="0">
                    <a:pos x="1848" y="531"/>
                  </a:cxn>
                  <a:cxn ang="0">
                    <a:pos x="1818" y="719"/>
                  </a:cxn>
                  <a:cxn ang="0">
                    <a:pos x="1758" y="846"/>
                  </a:cxn>
                  <a:cxn ang="0">
                    <a:pos x="1623" y="974"/>
                  </a:cxn>
                  <a:cxn ang="0">
                    <a:pos x="1473" y="1056"/>
                  </a:cxn>
                  <a:cxn ang="0">
                    <a:pos x="1376" y="1064"/>
                  </a:cxn>
                  <a:cxn ang="0">
                    <a:pos x="1439" y="1272"/>
                  </a:cxn>
                  <a:cxn ang="0">
                    <a:pos x="2186" y="1281"/>
                  </a:cxn>
                  <a:cxn ang="0">
                    <a:pos x="2193" y="1199"/>
                  </a:cxn>
                  <a:cxn ang="0">
                    <a:pos x="1475" y="1188"/>
                  </a:cxn>
                  <a:cxn ang="0">
                    <a:pos x="1518" y="1116"/>
                  </a:cxn>
                  <a:cxn ang="0">
                    <a:pos x="1638" y="1064"/>
                  </a:cxn>
                  <a:cxn ang="0">
                    <a:pos x="1811" y="914"/>
                  </a:cxn>
                  <a:cxn ang="0">
                    <a:pos x="1908" y="726"/>
                  </a:cxn>
                  <a:cxn ang="0">
                    <a:pos x="1916" y="479"/>
                  </a:cxn>
                  <a:cxn ang="0">
                    <a:pos x="1826" y="261"/>
                  </a:cxn>
                  <a:cxn ang="0">
                    <a:pos x="1631" y="81"/>
                  </a:cxn>
                  <a:cxn ang="0">
                    <a:pos x="1354" y="1"/>
                  </a:cxn>
                  <a:cxn ang="0">
                    <a:pos x="1069" y="76"/>
                  </a:cxn>
                  <a:cxn ang="0">
                    <a:pos x="837" y="241"/>
                  </a:cxn>
                  <a:cxn ang="0">
                    <a:pos x="701" y="539"/>
                  </a:cxn>
                  <a:cxn ang="0">
                    <a:pos x="731" y="816"/>
                  </a:cxn>
                  <a:cxn ang="0">
                    <a:pos x="866" y="1004"/>
                  </a:cxn>
                  <a:cxn ang="0">
                    <a:pos x="935" y="1170"/>
                  </a:cxn>
                  <a:cxn ang="0">
                    <a:pos x="138" y="1161"/>
                  </a:cxn>
                  <a:cxn ang="0">
                    <a:pos x="108" y="1244"/>
                  </a:cxn>
                </a:cxnLst>
                <a:rect l="0" t="0" r="r" b="b"/>
                <a:pathLst>
                  <a:path w="2312" h="1281">
                    <a:moveTo>
                      <a:pt x="108" y="1244"/>
                    </a:moveTo>
                    <a:lnTo>
                      <a:pt x="935" y="1248"/>
                    </a:lnTo>
                    <a:cubicBezTo>
                      <a:pt x="1092" y="1211"/>
                      <a:pt x="1052" y="1071"/>
                      <a:pt x="1053" y="1019"/>
                    </a:cubicBezTo>
                    <a:cubicBezTo>
                      <a:pt x="1054" y="967"/>
                      <a:pt x="980" y="978"/>
                      <a:pt x="941" y="936"/>
                    </a:cubicBezTo>
                    <a:cubicBezTo>
                      <a:pt x="902" y="894"/>
                      <a:pt x="845" y="831"/>
                      <a:pt x="821" y="764"/>
                    </a:cubicBezTo>
                    <a:cubicBezTo>
                      <a:pt x="797" y="697"/>
                      <a:pt x="784" y="611"/>
                      <a:pt x="798" y="531"/>
                    </a:cubicBezTo>
                    <a:cubicBezTo>
                      <a:pt x="812" y="451"/>
                      <a:pt x="856" y="348"/>
                      <a:pt x="903" y="284"/>
                    </a:cubicBezTo>
                    <a:cubicBezTo>
                      <a:pt x="950" y="220"/>
                      <a:pt x="1029" y="179"/>
                      <a:pt x="1083" y="149"/>
                    </a:cubicBezTo>
                    <a:cubicBezTo>
                      <a:pt x="1137" y="119"/>
                      <a:pt x="1167" y="113"/>
                      <a:pt x="1226" y="104"/>
                    </a:cubicBezTo>
                    <a:cubicBezTo>
                      <a:pt x="1285" y="95"/>
                      <a:pt x="1375" y="86"/>
                      <a:pt x="1436" y="96"/>
                    </a:cubicBezTo>
                    <a:cubicBezTo>
                      <a:pt x="1497" y="106"/>
                      <a:pt x="1540" y="129"/>
                      <a:pt x="1593" y="164"/>
                    </a:cubicBezTo>
                    <a:cubicBezTo>
                      <a:pt x="1646" y="199"/>
                      <a:pt x="1709" y="245"/>
                      <a:pt x="1751" y="306"/>
                    </a:cubicBezTo>
                    <a:cubicBezTo>
                      <a:pt x="1793" y="367"/>
                      <a:pt x="1837" y="462"/>
                      <a:pt x="1848" y="531"/>
                    </a:cubicBezTo>
                    <a:cubicBezTo>
                      <a:pt x="1859" y="600"/>
                      <a:pt x="1833" y="667"/>
                      <a:pt x="1818" y="719"/>
                    </a:cubicBezTo>
                    <a:cubicBezTo>
                      <a:pt x="1803" y="771"/>
                      <a:pt x="1791" y="803"/>
                      <a:pt x="1758" y="846"/>
                    </a:cubicBezTo>
                    <a:cubicBezTo>
                      <a:pt x="1725" y="889"/>
                      <a:pt x="1670" y="939"/>
                      <a:pt x="1623" y="974"/>
                    </a:cubicBezTo>
                    <a:cubicBezTo>
                      <a:pt x="1576" y="1009"/>
                      <a:pt x="1514" y="1041"/>
                      <a:pt x="1473" y="1056"/>
                    </a:cubicBezTo>
                    <a:cubicBezTo>
                      <a:pt x="1432" y="1071"/>
                      <a:pt x="1382" y="1028"/>
                      <a:pt x="1376" y="1064"/>
                    </a:cubicBezTo>
                    <a:cubicBezTo>
                      <a:pt x="1370" y="1100"/>
                      <a:pt x="1304" y="1236"/>
                      <a:pt x="1439" y="1272"/>
                    </a:cubicBezTo>
                    <a:lnTo>
                      <a:pt x="2186" y="1281"/>
                    </a:lnTo>
                    <a:cubicBezTo>
                      <a:pt x="2312" y="1269"/>
                      <a:pt x="2311" y="1214"/>
                      <a:pt x="2193" y="1199"/>
                    </a:cubicBezTo>
                    <a:lnTo>
                      <a:pt x="1475" y="1188"/>
                    </a:lnTo>
                    <a:cubicBezTo>
                      <a:pt x="1363" y="1174"/>
                      <a:pt x="1491" y="1137"/>
                      <a:pt x="1518" y="1116"/>
                    </a:cubicBezTo>
                    <a:cubicBezTo>
                      <a:pt x="1545" y="1095"/>
                      <a:pt x="1589" y="1098"/>
                      <a:pt x="1638" y="1064"/>
                    </a:cubicBezTo>
                    <a:cubicBezTo>
                      <a:pt x="1687" y="1030"/>
                      <a:pt x="1766" y="970"/>
                      <a:pt x="1811" y="914"/>
                    </a:cubicBezTo>
                    <a:cubicBezTo>
                      <a:pt x="1856" y="858"/>
                      <a:pt x="1891" y="798"/>
                      <a:pt x="1908" y="726"/>
                    </a:cubicBezTo>
                    <a:cubicBezTo>
                      <a:pt x="1925" y="654"/>
                      <a:pt x="1930" y="556"/>
                      <a:pt x="1916" y="479"/>
                    </a:cubicBezTo>
                    <a:cubicBezTo>
                      <a:pt x="1902" y="402"/>
                      <a:pt x="1873" y="327"/>
                      <a:pt x="1826" y="261"/>
                    </a:cubicBezTo>
                    <a:cubicBezTo>
                      <a:pt x="1779" y="195"/>
                      <a:pt x="1710" y="124"/>
                      <a:pt x="1631" y="81"/>
                    </a:cubicBezTo>
                    <a:cubicBezTo>
                      <a:pt x="1552" y="38"/>
                      <a:pt x="1448" y="2"/>
                      <a:pt x="1354" y="1"/>
                    </a:cubicBezTo>
                    <a:cubicBezTo>
                      <a:pt x="1260" y="0"/>
                      <a:pt x="1155" y="36"/>
                      <a:pt x="1069" y="76"/>
                    </a:cubicBezTo>
                    <a:cubicBezTo>
                      <a:pt x="983" y="116"/>
                      <a:pt x="898" y="164"/>
                      <a:pt x="837" y="241"/>
                    </a:cubicBezTo>
                    <a:cubicBezTo>
                      <a:pt x="776" y="318"/>
                      <a:pt x="719" y="443"/>
                      <a:pt x="701" y="539"/>
                    </a:cubicBezTo>
                    <a:cubicBezTo>
                      <a:pt x="683" y="635"/>
                      <a:pt x="704" y="739"/>
                      <a:pt x="731" y="816"/>
                    </a:cubicBezTo>
                    <a:cubicBezTo>
                      <a:pt x="758" y="893"/>
                      <a:pt x="832" y="945"/>
                      <a:pt x="866" y="1004"/>
                    </a:cubicBezTo>
                    <a:cubicBezTo>
                      <a:pt x="900" y="1063"/>
                      <a:pt x="1056" y="1144"/>
                      <a:pt x="935" y="1170"/>
                    </a:cubicBezTo>
                    <a:lnTo>
                      <a:pt x="138" y="1161"/>
                    </a:lnTo>
                    <a:cubicBezTo>
                      <a:pt x="0" y="1173"/>
                      <a:pt x="114" y="1227"/>
                      <a:pt x="108" y="1244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Text Box 81"/>
              <p:cNvSpPr txBox="1">
                <a:spLocks noChangeArrowheads="1"/>
              </p:cNvSpPr>
              <p:nvPr/>
            </p:nvSpPr>
            <p:spPr bwMode="auto">
              <a:xfrm>
                <a:off x="1883" y="3327"/>
                <a:ext cx="2256" cy="6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r>
                  <a:rPr lang="en-US" sz="1600" dirty="0"/>
                  <a:t>Loop inductor</a:t>
                </a:r>
              </a:p>
            </p:txBody>
          </p:sp>
        </p:grp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5093" y="1641"/>
              <a:ext cx="5874" cy="1307"/>
              <a:chOff x="5075" y="2560"/>
              <a:chExt cx="5874" cy="1307"/>
            </a:xfrm>
          </p:grpSpPr>
          <p:sp>
            <p:nvSpPr>
              <p:cNvPr id="17491" name="Freeform 83"/>
              <p:cNvSpPr>
                <a:spLocks/>
              </p:cNvSpPr>
              <p:nvPr/>
            </p:nvSpPr>
            <p:spPr bwMode="auto">
              <a:xfrm>
                <a:off x="5970" y="2560"/>
                <a:ext cx="2930" cy="50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80" y="0"/>
                  </a:cxn>
                  <a:cxn ang="0">
                    <a:pos x="791" y="177"/>
                  </a:cxn>
                  <a:cxn ang="0">
                    <a:pos x="2129" y="177"/>
                  </a:cxn>
                  <a:cxn ang="0">
                    <a:pos x="2120" y="20"/>
                  </a:cxn>
                  <a:cxn ang="0">
                    <a:pos x="2927" y="21"/>
                  </a:cxn>
                  <a:cxn ang="0">
                    <a:pos x="2930" y="460"/>
                  </a:cxn>
                  <a:cxn ang="0">
                    <a:pos x="2160" y="460"/>
                  </a:cxn>
                  <a:cxn ang="0">
                    <a:pos x="2147" y="297"/>
                  </a:cxn>
                  <a:cxn ang="0">
                    <a:pos x="791" y="297"/>
                  </a:cxn>
                  <a:cxn ang="0">
                    <a:pos x="791" y="501"/>
                  </a:cxn>
                  <a:cxn ang="0">
                    <a:pos x="10" y="50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930" h="501">
                    <a:moveTo>
                      <a:pt x="10" y="0"/>
                    </a:moveTo>
                    <a:lnTo>
                      <a:pt x="780" y="0"/>
                    </a:lnTo>
                    <a:lnTo>
                      <a:pt x="791" y="177"/>
                    </a:lnTo>
                    <a:lnTo>
                      <a:pt x="2129" y="177"/>
                    </a:lnTo>
                    <a:lnTo>
                      <a:pt x="2120" y="20"/>
                    </a:lnTo>
                    <a:lnTo>
                      <a:pt x="2927" y="21"/>
                    </a:lnTo>
                    <a:lnTo>
                      <a:pt x="2930" y="460"/>
                    </a:lnTo>
                    <a:lnTo>
                      <a:pt x="2160" y="460"/>
                    </a:lnTo>
                    <a:lnTo>
                      <a:pt x="2147" y="297"/>
                    </a:lnTo>
                    <a:lnTo>
                      <a:pt x="791" y="297"/>
                    </a:lnTo>
                    <a:lnTo>
                      <a:pt x="791" y="501"/>
                    </a:lnTo>
                    <a:lnTo>
                      <a:pt x="10" y="50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Text Box 84"/>
              <p:cNvSpPr txBox="1">
                <a:spLocks noChangeArrowheads="1"/>
              </p:cNvSpPr>
              <p:nvPr/>
            </p:nvSpPr>
            <p:spPr bwMode="auto">
              <a:xfrm>
                <a:off x="5075" y="3249"/>
                <a:ext cx="5874" cy="6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r>
                  <a:rPr lang="en-US" sz="1600"/>
                  <a:t>High impedance transmission line inductor</a:t>
                </a:r>
              </a:p>
            </p:txBody>
          </p:sp>
        </p:grpSp>
        <p:sp>
          <p:nvSpPr>
            <p:cNvPr id="17493" name="Text Box 85"/>
            <p:cNvSpPr txBox="1">
              <a:spLocks noChangeArrowheads="1"/>
            </p:cNvSpPr>
            <p:nvPr/>
          </p:nvSpPr>
          <p:spPr bwMode="auto">
            <a:xfrm>
              <a:off x="3209" y="3303"/>
              <a:ext cx="6012" cy="6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r>
                <a:rPr lang="en-US" sz="1600" dirty="0"/>
                <a:t>Figure: </a:t>
              </a:r>
              <a:r>
                <a:rPr lang="en-US" sz="1600" dirty="0" err="1"/>
                <a:t>Microstrip</a:t>
              </a:r>
              <a:r>
                <a:rPr lang="en-US" sz="1600" dirty="0"/>
                <a:t> elements used in </a:t>
              </a:r>
              <a:r>
                <a:rPr lang="en-US" sz="1600" dirty="0" smtClean="0"/>
                <a:t>MMIC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substrate of an MMIC must be a semiconductor material to accommodate the fabrication of active devices and devices consisting, several layers of metal, dielectric and resistive films.</a:t>
            </a:r>
          </a:p>
          <a:p>
            <a:pPr algn="just"/>
            <a:r>
              <a:rPr lang="en-US" dirty="0" smtClean="0"/>
              <a:t>Potentially, the MMIC can be made at low cost because the manual </a:t>
            </a:r>
            <a:r>
              <a:rPr lang="en-US" dirty="0" err="1" smtClean="0"/>
              <a:t>labour</a:t>
            </a:r>
            <a:r>
              <a:rPr lang="en-US" dirty="0" smtClean="0"/>
              <a:t> in the fabrication of hybrid MICs is eliminated and that a single wafer can contain a large number of circuits, all of which can be processed and fabricated simultaneously.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143000" y="115888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 dirty="0">
                <a:solidFill>
                  <a:srgbClr val="C00000"/>
                </a:solidFill>
                <a:cs typeface="Tahoma" pitchFamily="34" charset="0"/>
              </a:rPr>
              <a:t> Monolithic Microwave Integrated Circuit (MMIC) 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/>
          <a:srcRect l="2112" r="1402"/>
          <a:stretch>
            <a:fillRect/>
          </a:stretch>
        </p:blipFill>
        <p:spPr bwMode="auto">
          <a:xfrm>
            <a:off x="0" y="620713"/>
            <a:ext cx="9144000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1499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295400" y="5589588"/>
            <a:ext cx="7410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en-US" altLang="zh-TW" dirty="0">
                <a:solidFill>
                  <a:schemeClr val="tx2"/>
                </a:solidFill>
              </a:rPr>
              <a:t>Photograph of a monolithic integrated X-band power amplifier. This circuit uses eight </a:t>
            </a:r>
            <a:r>
              <a:rPr kumimoji="0" lang="en-US" altLang="zh-TW" dirty="0" err="1">
                <a:solidFill>
                  <a:schemeClr val="tx2"/>
                </a:solidFill>
              </a:rPr>
              <a:t>heterojunction</a:t>
            </a:r>
            <a:r>
              <a:rPr kumimoji="0" lang="en-US" altLang="zh-TW" dirty="0">
                <a:solidFill>
                  <a:schemeClr val="tx2"/>
                </a:solidFill>
              </a:rPr>
              <a:t> bipolar transistors with power dividers/combiners at the input and output to produce 5 watts.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3-4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26" t="48041" r="746" b="3508"/>
          <a:stretch>
            <a:fillRect/>
          </a:stretch>
        </p:blipFill>
        <p:spPr bwMode="auto">
          <a:xfrm>
            <a:off x="1143000" y="2286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00800"/>
            <a:ext cx="7391400" cy="381000"/>
          </a:xfrm>
        </p:spPr>
        <p:txBody>
          <a:bodyPr/>
          <a:lstStyle/>
          <a:p>
            <a:r>
              <a:rPr lang="en-US" dirty="0" smtClean="0"/>
              <a:t>Courtesy :  Internet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91400" cy="685800"/>
          </a:xfrm>
        </p:spPr>
        <p:txBody>
          <a:bodyPr>
            <a:normAutofit/>
          </a:bodyPr>
          <a:lstStyle/>
          <a:p>
            <a:r>
              <a:rPr lang="en-US" sz="2800" b="1" dirty="0"/>
              <a:t>Advantages and Disadvantages of MMICs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848600" cy="56388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b="1" i="1" dirty="0"/>
              <a:t>Advantages: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/>
              <a:t>1- Minimal mismatches and minimal signal </a:t>
            </a:r>
            <a:r>
              <a:rPr lang="en-US" sz="2400" dirty="0" smtClean="0"/>
              <a:t>delay.</a:t>
            </a:r>
            <a:endParaRPr lang="en-US" sz="2400" dirty="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/>
              <a:t>2- There are no wire bond reliability </a:t>
            </a:r>
            <a:r>
              <a:rPr lang="en-US" sz="2400" dirty="0" smtClean="0"/>
              <a:t>problems.</a:t>
            </a:r>
            <a:endParaRPr lang="en-US" sz="2400" dirty="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 smtClean="0"/>
              <a:t>3- </a:t>
            </a:r>
            <a:r>
              <a:rPr lang="en-US" sz="2400" dirty="0"/>
              <a:t>Up to thousands of devices can be fabricated at one time into a single MMIC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dirty="0"/>
              <a:t>4- It is the least expensive approach when large quantities are to be fabricated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b="1" i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i="1" dirty="0" smtClean="0"/>
              <a:t>Disadvantages: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1- Performance compromised, since the optimal materials cannot be used for each circuit element.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2- Power capability is lower because good heat transfer materials cannot be used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3- Trimming adjustments are difficult or impossible.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4- Unfavorable device-to-chip area ratio in the semiconductor material.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5- Tooling is prohibitively expensive for small quantities of MMIC.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248400" cy="609600"/>
          </a:xfrm>
        </p:spPr>
        <p:txBody>
          <a:bodyPr/>
          <a:lstStyle/>
          <a:p>
            <a:r>
              <a:rPr lang="en-US" sz="2800" b="1" dirty="0"/>
              <a:t>Materials used for MIC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7315200" cy="5238750"/>
          </a:xfrm>
        </p:spPr>
        <p:txBody>
          <a:bodyPr/>
          <a:lstStyle/>
          <a:p>
            <a:pPr marL="277813" indent="-277813" algn="l" rtl="0">
              <a:buFont typeface="Wingdings" pitchFamily="2" charset="2"/>
              <a:buChar char="Ø"/>
            </a:pPr>
            <a:r>
              <a:rPr lang="en-US" sz="2400" b="1" dirty="0" smtClean="0"/>
              <a:t>Substrate </a:t>
            </a:r>
            <a:r>
              <a:rPr lang="en-US" sz="2400" b="1" dirty="0"/>
              <a:t>materials</a:t>
            </a:r>
            <a:r>
              <a:rPr lang="en-US" sz="2400" dirty="0"/>
              <a:t>  </a:t>
            </a:r>
            <a:endParaRPr lang="en-US" sz="2400" dirty="0" smtClean="0"/>
          </a:p>
          <a:p>
            <a:pPr marL="552133" lvl="1" indent="-277813">
              <a:buFont typeface="Wingdings" pitchFamily="2" charset="2"/>
              <a:buChar char="Ø"/>
            </a:pPr>
            <a:r>
              <a:rPr lang="en-US" sz="2000" dirty="0" smtClean="0"/>
              <a:t>sapphire</a:t>
            </a:r>
            <a:r>
              <a:rPr lang="en-US" sz="2000" dirty="0"/>
              <a:t>, alumina, ferrite/garnet, silicon, RT/</a:t>
            </a:r>
            <a:r>
              <a:rPr lang="en-US" sz="2000" dirty="0" err="1"/>
              <a:t>duroid</a:t>
            </a:r>
            <a:r>
              <a:rPr lang="en-US" sz="2000" dirty="0"/>
              <a:t>, quartz, </a:t>
            </a:r>
            <a:r>
              <a:rPr lang="en-US" sz="2000" dirty="0" err="1"/>
              <a:t>GaAs</a:t>
            </a:r>
            <a:r>
              <a:rPr lang="en-US" sz="2000" dirty="0"/>
              <a:t>, </a:t>
            </a:r>
            <a:r>
              <a:rPr lang="en-US" sz="2000" dirty="0" err="1"/>
              <a:t>Inp</a:t>
            </a:r>
            <a:r>
              <a:rPr lang="en-US" sz="2000" dirty="0"/>
              <a:t>, etc.,</a:t>
            </a:r>
          </a:p>
          <a:p>
            <a:pPr marL="277813" indent="-277813" algn="l" rtl="0">
              <a:buFont typeface="Wingdings" pitchFamily="2" charset="2"/>
              <a:buChar char="Ø"/>
            </a:pPr>
            <a:endParaRPr lang="en-US" sz="2400" b="1" dirty="0" smtClean="0"/>
          </a:p>
          <a:p>
            <a:pPr marL="277813" indent="-277813" algn="l" rtl="0">
              <a:buFont typeface="Wingdings" pitchFamily="2" charset="2"/>
              <a:buChar char="Ø"/>
            </a:pPr>
            <a:r>
              <a:rPr lang="en-US" sz="2400" b="1" dirty="0" smtClean="0"/>
              <a:t>Conductor materials</a:t>
            </a:r>
          </a:p>
          <a:p>
            <a:pPr marL="552133" lvl="1" indent="-277813">
              <a:buFont typeface="Wingdings" pitchFamily="2" charset="2"/>
              <a:buChar char="Ø"/>
            </a:pPr>
            <a:r>
              <a:rPr lang="en-US" sz="2000" dirty="0" smtClean="0"/>
              <a:t>copper</a:t>
            </a:r>
            <a:r>
              <a:rPr lang="en-US" sz="2000" dirty="0"/>
              <a:t>, gold, silver, aluminum, etc.</a:t>
            </a:r>
          </a:p>
          <a:p>
            <a:pPr marL="277813" indent="-277813" algn="l" rtl="0">
              <a:buFont typeface="Wingdings" pitchFamily="2" charset="2"/>
              <a:buChar char="Ø"/>
            </a:pPr>
            <a:endParaRPr lang="en-US" sz="2400" b="1" dirty="0" smtClean="0"/>
          </a:p>
          <a:p>
            <a:pPr marL="277813" indent="-277813" algn="l" rtl="0">
              <a:buFont typeface="Wingdings" pitchFamily="2" charset="2"/>
              <a:buChar char="Ø"/>
            </a:pPr>
            <a:r>
              <a:rPr lang="en-US" sz="2400" b="1" dirty="0" smtClean="0"/>
              <a:t>Dielectric </a:t>
            </a:r>
            <a:r>
              <a:rPr lang="en-US" sz="2400" b="1" dirty="0"/>
              <a:t>films</a:t>
            </a:r>
            <a:r>
              <a:rPr lang="en-US" sz="2400" dirty="0"/>
              <a:t> </a:t>
            </a:r>
            <a:endParaRPr lang="en-US" sz="2400" dirty="0" smtClean="0"/>
          </a:p>
          <a:p>
            <a:pPr marL="552133" lvl="1" indent="-277813">
              <a:buFont typeface="Wingdings" pitchFamily="2" charset="2"/>
              <a:buChar char="Ø"/>
            </a:pPr>
            <a:r>
              <a:rPr lang="en-US" sz="2000" dirty="0" err="1" smtClean="0"/>
              <a:t>SiO</a:t>
            </a:r>
            <a:r>
              <a:rPr lang="en-US" sz="2000" dirty="0"/>
              <a:t>, SiO</a:t>
            </a:r>
            <a:r>
              <a:rPr lang="en-US" sz="2000" baseline="-25000" dirty="0"/>
              <a:t>2</a:t>
            </a:r>
            <a:r>
              <a:rPr lang="en-US" sz="2000" dirty="0"/>
              <a:t>,…etc</a:t>
            </a:r>
          </a:p>
          <a:p>
            <a:pPr marL="277813" indent="-277813" algn="l" rtl="0">
              <a:buFont typeface="Wingdings" pitchFamily="2" charset="2"/>
              <a:buChar char="Ø"/>
            </a:pPr>
            <a:endParaRPr lang="en-US" sz="2400" dirty="0"/>
          </a:p>
          <a:p>
            <a:pPr marL="277813" indent="-277813" algn="l" rtl="0">
              <a:buFont typeface="Wingdings" pitchFamily="2" charset="2"/>
              <a:buChar char="Ø"/>
            </a:pPr>
            <a:r>
              <a:rPr lang="en-US" sz="2400" b="1" dirty="0" smtClean="0"/>
              <a:t>Resistive films</a:t>
            </a:r>
            <a:endParaRPr lang="en-US" sz="2400" b="1" dirty="0"/>
          </a:p>
          <a:p>
            <a:pPr marL="552133" lvl="1" indent="-277813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/>
              <a:t>Nichrome</a:t>
            </a:r>
            <a:r>
              <a:rPr lang="en-US" sz="2000" dirty="0"/>
              <a:t> (</a:t>
            </a:r>
            <a:r>
              <a:rPr lang="en-US" sz="2000" dirty="0" err="1"/>
              <a:t>cNiCr</a:t>
            </a:r>
            <a:r>
              <a:rPr lang="en-US" sz="2000" dirty="0"/>
              <a:t>), tantalum (Ta)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683</Words>
  <Application>Microsoft Office PowerPoint</Application>
  <PresentationFormat>On-screen Show (4:3)</PresentationFormat>
  <Paragraphs>130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Microwave Integrated Circuits</vt:lpstr>
      <vt:lpstr>Types of Microwave circuits</vt:lpstr>
      <vt:lpstr>Slide 3</vt:lpstr>
      <vt:lpstr>MMIC</vt:lpstr>
      <vt:lpstr>Slide 5</vt:lpstr>
      <vt:lpstr>Slide 6</vt:lpstr>
      <vt:lpstr>Slide 7</vt:lpstr>
      <vt:lpstr>Advantages and Disadvantages of MMICs</vt:lpstr>
      <vt:lpstr>Materials used for MIC</vt:lpstr>
      <vt:lpstr>Slide 10</vt:lpstr>
      <vt:lpstr>Slide 11</vt:lpstr>
      <vt:lpstr>Slide 12</vt:lpstr>
      <vt:lpstr>Slide 13</vt:lpstr>
      <vt:lpstr>Slide 14</vt:lpstr>
      <vt:lpstr>Conductor Materials</vt:lpstr>
      <vt:lpstr>Properties of Conductors :</vt:lpstr>
      <vt:lpstr>Dielectric Films</vt:lpstr>
      <vt:lpstr>Properties of Dielectrics :</vt:lpstr>
      <vt:lpstr>Resistive Films</vt:lpstr>
      <vt:lpstr>Properties of Resistive Films :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crescent-ece</dc:creator>
  <cp:lastModifiedBy>a d m i n</cp:lastModifiedBy>
  <cp:revision>28</cp:revision>
  <dcterms:created xsi:type="dcterms:W3CDTF">2015-01-02T06:49:05Z</dcterms:created>
  <dcterms:modified xsi:type="dcterms:W3CDTF">2016-10-09T16:48:18Z</dcterms:modified>
</cp:coreProperties>
</file>