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256" r:id="rId2"/>
    <p:sldId id="257" r:id="rId3"/>
    <p:sldId id="258" r:id="rId4"/>
    <p:sldId id="259" r:id="rId5"/>
    <p:sldId id="260" r:id="rId6"/>
    <p:sldId id="261" r:id="rId7"/>
    <p:sldId id="262" r:id="rId8"/>
    <p:sldId id="265" r:id="rId9"/>
    <p:sldId id="266" r:id="rId10"/>
    <p:sldId id="267" r:id="rId11"/>
    <p:sldId id="268"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8" autoAdjust="0"/>
    <p:restoredTop sz="94709"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B6FF60D-CB6F-4216-9313-CC96F2BF1F23}" type="datetimeFigureOut">
              <a:rPr lang="en-US" smtClean="0"/>
              <a:pPr/>
              <a:t>2/5/2014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CADCB2A-A55C-4B9A-9169-DEF1043003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ADCB2A-A55C-4B9A-9169-DEF10430036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ADCB2A-A55C-4B9A-9169-DEF10430036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ADCB2A-A55C-4B9A-9169-DEF10430036E}"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ADCB2A-A55C-4B9A-9169-DEF10430036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ADCB2A-A55C-4B9A-9169-DEF10430036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ADCB2A-A55C-4B9A-9169-DEF10430036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ADCB2A-A55C-4B9A-9169-DEF10430036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ADCB2A-A55C-4B9A-9169-DEF10430036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ADCB2A-A55C-4B9A-9169-DEF10430036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ADCB2A-A55C-4B9A-9169-DEF10430036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ADCB2A-A55C-4B9A-9169-DEF10430036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5C13153-7096-4A70-A459-9FDAC3F6936A}" type="datetimeFigureOut">
              <a:rPr lang="en-US" smtClean="0"/>
              <a:pPr/>
              <a:t>2/5/2014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CB5E7B7-8B34-48D2-B271-C9DE128539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C13153-7096-4A70-A459-9FDAC3F6936A}" type="datetimeFigureOut">
              <a:rPr lang="en-US" smtClean="0"/>
              <a:pPr/>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5E7B7-8B34-48D2-B271-C9DE128539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C13153-7096-4A70-A459-9FDAC3F6936A}" type="datetimeFigureOut">
              <a:rPr lang="en-US" smtClean="0"/>
              <a:pPr/>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5E7B7-8B34-48D2-B271-C9DE128539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5C13153-7096-4A70-A459-9FDAC3F6936A}" type="datetimeFigureOut">
              <a:rPr lang="en-US" smtClean="0"/>
              <a:pPr/>
              <a:t>2/5/2014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9CB5E7B7-8B34-48D2-B271-C9DE128539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05C13153-7096-4A70-A459-9FDAC3F6936A}" type="datetimeFigureOut">
              <a:rPr lang="en-US" smtClean="0"/>
              <a:pPr/>
              <a:t>2/5/2014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9CB5E7B7-8B34-48D2-B271-C9DE12853997}"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5C13153-7096-4A70-A459-9FDAC3F6936A}" type="datetimeFigureOut">
              <a:rPr lang="en-US" smtClean="0"/>
              <a:pPr/>
              <a:t>2/5/2014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9CB5E7B7-8B34-48D2-B271-C9DE128539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5C13153-7096-4A70-A459-9FDAC3F6936A}" type="datetimeFigureOut">
              <a:rPr lang="en-US" smtClean="0"/>
              <a:pPr/>
              <a:t>2/5/2014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9CB5E7B7-8B34-48D2-B271-C9DE1285399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5C13153-7096-4A70-A459-9FDAC3F6936A}" type="datetimeFigureOut">
              <a:rPr lang="en-US" smtClean="0"/>
              <a:pPr/>
              <a:t>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5E7B7-8B34-48D2-B271-C9DE128539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5C13153-7096-4A70-A459-9FDAC3F6936A}" type="datetimeFigureOut">
              <a:rPr lang="en-US" smtClean="0"/>
              <a:pPr/>
              <a:t>2/5/2014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9CB5E7B7-8B34-48D2-B271-C9DE128539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5C13153-7096-4A70-A459-9FDAC3F6936A}" type="datetimeFigureOut">
              <a:rPr lang="en-US" smtClean="0"/>
              <a:pPr/>
              <a:t>2/5/2014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9CB5E7B7-8B34-48D2-B271-C9DE1285399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5C13153-7096-4A70-A459-9FDAC3F6936A}" type="datetimeFigureOut">
              <a:rPr lang="en-US" smtClean="0"/>
              <a:pPr/>
              <a:t>2/5/2014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9CB5E7B7-8B34-48D2-B271-C9DE1285399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5C13153-7096-4A70-A459-9FDAC3F6936A}" type="datetimeFigureOut">
              <a:rPr lang="en-US" smtClean="0"/>
              <a:pPr/>
              <a:t>2/5/2014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CB5E7B7-8B34-48D2-B271-C9DE1285399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image" Target="../media/image33.gif"/></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wm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Tsing_Ma_Bridg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wmf"/><Relationship Id="rId4" Type="http://schemas.openxmlformats.org/officeDocument/2006/relationships/image" Target="../media/image21.wmf"/></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image" Target="../media/image25.wmf"/></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Practical Applications of </a:t>
            </a:r>
            <a:r>
              <a:rPr lang="en-US" dirty="0" smtClean="0">
                <a:solidFill>
                  <a:srgbClr val="FF0000"/>
                </a:solidFill>
              </a:rPr>
              <a:t>Strain Gauges</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solidFill>
                  <a:srgbClr val="FF0000"/>
                </a:solidFill>
              </a:rPr>
              <a:t>Elizabeth </a:t>
            </a:r>
            <a:r>
              <a:rPr lang="en-US" dirty="0">
                <a:solidFill>
                  <a:srgbClr val="FF0000"/>
                </a:solidFill>
              </a:rPr>
              <a:t>P</a:t>
            </a:r>
            <a:r>
              <a:rPr lang="en-US" dirty="0" smtClean="0">
                <a:solidFill>
                  <a:srgbClr val="FF0000"/>
                </a:solidFill>
              </a:rPr>
              <a:t>hillips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acb74b4136.gif"/>
          <p:cNvPicPr>
            <a:picLocks noChangeAspect="1"/>
          </p:cNvPicPr>
          <p:nvPr/>
        </p:nvPicPr>
        <p:blipFill>
          <a:blip r:embed="rId3" cstate="print"/>
          <a:stretch>
            <a:fillRect/>
          </a:stretch>
        </p:blipFill>
        <p:spPr>
          <a:xfrm>
            <a:off x="3733800" y="4717773"/>
            <a:ext cx="4343400" cy="2140227"/>
          </a:xfrm>
          <a:prstGeom prst="rect">
            <a:avLst/>
          </a:prstGeom>
        </p:spPr>
      </p:pic>
      <p:sp>
        <p:nvSpPr>
          <p:cNvPr id="2" name="Title 1"/>
          <p:cNvSpPr>
            <a:spLocks noGrp="1"/>
          </p:cNvSpPr>
          <p:nvPr>
            <p:ph type="title"/>
          </p:nvPr>
        </p:nvSpPr>
        <p:spPr/>
        <p:txBody>
          <a:bodyPr/>
          <a:lstStyle/>
          <a:p>
            <a:r>
              <a:rPr lang="en-US" dirty="0" smtClean="0"/>
              <a:t>			   Dynos</a:t>
            </a:r>
            <a:endParaRPr lang="en-US" dirty="0"/>
          </a:p>
        </p:txBody>
      </p:sp>
      <p:sp>
        <p:nvSpPr>
          <p:cNvPr id="3" name="Content Placeholder 2"/>
          <p:cNvSpPr>
            <a:spLocks noGrp="1"/>
          </p:cNvSpPr>
          <p:nvPr>
            <p:ph idx="1"/>
          </p:nvPr>
        </p:nvSpPr>
        <p:spPr/>
        <p:txBody>
          <a:bodyPr>
            <a:normAutofit/>
          </a:bodyPr>
          <a:lstStyle/>
          <a:p>
            <a:r>
              <a:rPr lang="en-US" sz="1800" dirty="0" smtClean="0"/>
              <a:t>A strain gauge is attached to a dyno in order to measure torque on an engine.</a:t>
            </a:r>
          </a:p>
          <a:p>
            <a:r>
              <a:rPr lang="en-US" sz="1800" dirty="0" smtClean="0"/>
              <a:t>A dyno is connected to a flywheel or crankshaft  and a strain gauge is attached to the frame of the dyno to measure the torque. When the engine starts, the strain gauge measures the spinning wheel and converts it to torque.</a:t>
            </a:r>
          </a:p>
          <a:p>
            <a:r>
              <a:rPr lang="en-US" sz="1800" dirty="0" smtClean="0"/>
              <a:t>The strain gauge makes it much easier to measure </a:t>
            </a:r>
            <a:r>
              <a:rPr lang="en-US" sz="1800" dirty="0" smtClean="0"/>
              <a:t>torque.</a:t>
            </a:r>
          </a:p>
          <a:p>
            <a:r>
              <a:rPr lang="en-US" sz="1800" dirty="0" smtClean="0"/>
              <a:t>Automotive </a:t>
            </a:r>
            <a:r>
              <a:rPr lang="en-US" sz="1800" dirty="0" smtClean="0"/>
              <a:t>companies could use this information to find out more about their cars.</a:t>
            </a:r>
          </a:p>
          <a:p>
            <a:endParaRPr lang="en-US" sz="1800" dirty="0" smtClean="0"/>
          </a:p>
        </p:txBody>
      </p:sp>
      <p:pic>
        <p:nvPicPr>
          <p:cNvPr id="1026" name="Picture 2" descr="C:\Documents and Settings\164p3s3\Local Settings\Temporary Internet Files\Content.IE5\K1YV85IZ\MM900283020[1].gif"/>
          <p:cNvPicPr>
            <a:picLocks noChangeAspect="1" noChangeArrowheads="1" noCrop="1"/>
          </p:cNvPicPr>
          <p:nvPr/>
        </p:nvPicPr>
        <p:blipFill>
          <a:blip r:embed="rId4" cstate="print"/>
          <a:srcRect/>
          <a:stretch>
            <a:fillRect/>
          </a:stretch>
        </p:blipFill>
        <p:spPr bwMode="auto">
          <a:xfrm>
            <a:off x="2438400" y="609600"/>
            <a:ext cx="1219200" cy="1219200"/>
          </a:xfrm>
          <a:prstGeom prst="rect">
            <a:avLst/>
          </a:prstGeom>
          <a:noFill/>
        </p:spPr>
      </p:pic>
      <p:pic>
        <p:nvPicPr>
          <p:cNvPr id="1027" name="Picture 3" descr="C:\Documents and Settings\164p3s3\Local Settings\Temporary Internet Files\Content.IE5\45EFW9IR\MC900330863[1].wmf"/>
          <p:cNvPicPr>
            <a:picLocks noChangeAspect="1" noChangeArrowheads="1"/>
          </p:cNvPicPr>
          <p:nvPr/>
        </p:nvPicPr>
        <p:blipFill>
          <a:blip r:embed="rId5" cstate="print"/>
          <a:srcRect/>
          <a:stretch>
            <a:fillRect/>
          </a:stretch>
        </p:blipFill>
        <p:spPr bwMode="auto">
          <a:xfrm>
            <a:off x="685800" y="5181600"/>
            <a:ext cx="1798622" cy="148325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ynamometer.jpg"/>
          <p:cNvPicPr>
            <a:picLocks noChangeAspect="1"/>
          </p:cNvPicPr>
          <p:nvPr/>
        </p:nvPicPr>
        <p:blipFill>
          <a:blip r:embed="rId3" cstate="print"/>
          <a:stretch>
            <a:fillRect/>
          </a:stretch>
        </p:blipFill>
        <p:spPr>
          <a:xfrm>
            <a:off x="457200" y="3733800"/>
            <a:ext cx="3333750" cy="2667000"/>
          </a:xfrm>
          <a:prstGeom prst="rect">
            <a:avLst/>
          </a:prstGeom>
        </p:spPr>
      </p:pic>
      <p:pic>
        <p:nvPicPr>
          <p:cNvPr id="6" name="Picture 5" descr="as2008-dyno-run.jpg"/>
          <p:cNvPicPr>
            <a:picLocks noChangeAspect="1"/>
          </p:cNvPicPr>
          <p:nvPr/>
        </p:nvPicPr>
        <p:blipFill>
          <a:blip r:embed="rId4" cstate="print"/>
          <a:stretch>
            <a:fillRect/>
          </a:stretch>
        </p:blipFill>
        <p:spPr>
          <a:xfrm>
            <a:off x="5486400" y="4114800"/>
            <a:ext cx="3657600" cy="2743200"/>
          </a:xfrm>
          <a:prstGeom prst="rect">
            <a:avLst/>
          </a:prstGeom>
        </p:spPr>
      </p:pic>
      <p:sp>
        <p:nvSpPr>
          <p:cNvPr id="2" name="Title 1"/>
          <p:cNvSpPr>
            <a:spLocks noGrp="1"/>
          </p:cNvSpPr>
          <p:nvPr>
            <p:ph type="title"/>
          </p:nvPr>
        </p:nvSpPr>
        <p:spPr/>
        <p:txBody>
          <a:bodyPr/>
          <a:lstStyle/>
          <a:p>
            <a:r>
              <a:rPr lang="en-US" dirty="0" smtClean="0"/>
              <a:t>         Dynos Continued</a:t>
            </a:r>
            <a:endParaRPr lang="en-US" dirty="0"/>
          </a:p>
        </p:txBody>
      </p:sp>
      <p:sp>
        <p:nvSpPr>
          <p:cNvPr id="3" name="Content Placeholder 2"/>
          <p:cNvSpPr>
            <a:spLocks noGrp="1"/>
          </p:cNvSpPr>
          <p:nvPr>
            <p:ph idx="1"/>
          </p:nvPr>
        </p:nvSpPr>
        <p:spPr/>
        <p:txBody>
          <a:bodyPr>
            <a:normAutofit/>
          </a:bodyPr>
          <a:lstStyle/>
          <a:p>
            <a:r>
              <a:rPr lang="en-US" sz="1800" dirty="0" smtClean="0"/>
              <a:t>2 interesting things about dynos are 1. being able to use several devices to achieve one certain measurement and 2. finding out that strain gauges for many different things. </a:t>
            </a:r>
            <a:endParaRPr lang="en-US" sz="1800" dirty="0"/>
          </a:p>
        </p:txBody>
      </p:sp>
      <p:pic>
        <p:nvPicPr>
          <p:cNvPr id="4" name="Picture 3" descr="785px-Hydraulic_dynamometer_%28Rankin_Kennedy%2C_Modern_Engines%2C_Vol_VI%29.jpg"/>
          <p:cNvPicPr>
            <a:picLocks noChangeAspect="1"/>
          </p:cNvPicPr>
          <p:nvPr/>
        </p:nvPicPr>
        <p:blipFill>
          <a:blip r:embed="rId5" cstate="print"/>
          <a:stretch>
            <a:fillRect/>
          </a:stretch>
        </p:blipFill>
        <p:spPr>
          <a:xfrm>
            <a:off x="0" y="0"/>
            <a:ext cx="2290821" cy="17480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164p3s3\Local Settings\Temporary Internet Files\Content.IE5\45EFW9IR\MC900441724[1].png"/>
          <p:cNvPicPr>
            <a:picLocks noChangeAspect="1" noChangeArrowheads="1"/>
          </p:cNvPicPr>
          <p:nvPr/>
        </p:nvPicPr>
        <p:blipFill>
          <a:blip r:embed="rId3" cstate="print"/>
          <a:srcRect/>
          <a:stretch>
            <a:fillRect/>
          </a:stretch>
        </p:blipFill>
        <p:spPr bwMode="auto">
          <a:xfrm>
            <a:off x="6705600" y="4876800"/>
            <a:ext cx="2438400" cy="2438400"/>
          </a:xfrm>
          <a:prstGeom prst="rect">
            <a:avLst/>
          </a:prstGeom>
          <a:noFill/>
        </p:spPr>
      </p:pic>
      <p:pic>
        <p:nvPicPr>
          <p:cNvPr id="1036" name="Picture 12" descr="C:\Documents and Settings\164p3s3\Local Settings\Temporary Internet Files\Content.IE5\45EFW9IR\MC900237936[1].wmf"/>
          <p:cNvPicPr>
            <a:picLocks noChangeAspect="1" noChangeArrowheads="1"/>
          </p:cNvPicPr>
          <p:nvPr/>
        </p:nvPicPr>
        <p:blipFill>
          <a:blip r:embed="rId4" cstate="print"/>
          <a:srcRect/>
          <a:stretch>
            <a:fillRect/>
          </a:stretch>
        </p:blipFill>
        <p:spPr bwMode="auto">
          <a:xfrm>
            <a:off x="6248400" y="228600"/>
            <a:ext cx="1108295" cy="1413725"/>
          </a:xfrm>
          <a:prstGeom prst="rect">
            <a:avLst/>
          </a:prstGeom>
          <a:noFill/>
        </p:spPr>
      </p:pic>
      <p:sp>
        <p:nvSpPr>
          <p:cNvPr id="2" name="Title 1"/>
          <p:cNvSpPr>
            <a:spLocks noGrp="1"/>
          </p:cNvSpPr>
          <p:nvPr>
            <p:ph type="title"/>
          </p:nvPr>
        </p:nvSpPr>
        <p:spPr/>
        <p:txBody>
          <a:bodyPr/>
          <a:lstStyle/>
          <a:p>
            <a:r>
              <a:rPr lang="en-US" dirty="0" smtClean="0"/>
              <a:t>Then &amp; Now: Under Stress</a:t>
            </a:r>
            <a:endParaRPr lang="en-US" dirty="0"/>
          </a:p>
        </p:txBody>
      </p:sp>
      <p:sp>
        <p:nvSpPr>
          <p:cNvPr id="3" name="Content Placeholder 2"/>
          <p:cNvSpPr>
            <a:spLocks noGrp="1"/>
          </p:cNvSpPr>
          <p:nvPr>
            <p:ph idx="1"/>
          </p:nvPr>
        </p:nvSpPr>
        <p:spPr/>
        <p:txBody>
          <a:bodyPr>
            <a:normAutofit/>
          </a:bodyPr>
          <a:lstStyle/>
          <a:p>
            <a:r>
              <a:rPr lang="en-US" sz="1800" dirty="0" smtClean="0"/>
              <a:t>This link is about how measuring stress has changed over the years to the present day.</a:t>
            </a:r>
          </a:p>
          <a:p>
            <a:r>
              <a:rPr lang="en-US" sz="1800" dirty="0" smtClean="0"/>
              <a:t>These strain gauges are use to measure the amount of stress an airplane can handle until it fails. </a:t>
            </a:r>
          </a:p>
          <a:p>
            <a:r>
              <a:rPr lang="en-US" sz="1800" dirty="0" smtClean="0"/>
              <a:t>Wings need to be strong in order to fly correctly. Testing the amount of strain a material can take allows engineers to find the strongest material for their planes.  </a:t>
            </a:r>
          </a:p>
          <a:p>
            <a:r>
              <a:rPr lang="en-US" sz="1800" dirty="0" smtClean="0"/>
              <a:t>This application  would best fit into the Civil Engineering </a:t>
            </a:r>
            <a:r>
              <a:rPr lang="en-US" sz="1800" dirty="0" smtClean="0"/>
              <a:t>Branch</a:t>
            </a:r>
            <a:endParaRPr lang="en-US" sz="1800" dirty="0" smtClean="0"/>
          </a:p>
        </p:txBody>
      </p:sp>
      <p:pic>
        <p:nvPicPr>
          <p:cNvPr id="1026" name="Picture 2" descr="C:\Documents and Settings\164p3s3\Local Settings\Temporary Internet Files\Content.IE5\K1YV85IZ\MC900433889[1].png"/>
          <p:cNvPicPr>
            <a:picLocks noChangeAspect="1" noChangeArrowheads="1"/>
          </p:cNvPicPr>
          <p:nvPr/>
        </p:nvPicPr>
        <p:blipFill>
          <a:blip r:embed="rId5" cstate="print"/>
          <a:srcRect/>
          <a:stretch>
            <a:fillRect/>
          </a:stretch>
        </p:blipFill>
        <p:spPr bwMode="auto">
          <a:xfrm>
            <a:off x="7429500" y="0"/>
            <a:ext cx="1714500" cy="1714500"/>
          </a:xfrm>
          <a:prstGeom prst="rect">
            <a:avLst/>
          </a:prstGeom>
          <a:noFill/>
        </p:spPr>
      </p:pic>
      <p:pic>
        <p:nvPicPr>
          <p:cNvPr id="1029" name="Picture 5" descr="C:\Documents and Settings\164p3s3\Local Settings\Temporary Internet Files\Content.IE5\45EFW9IR\MC900383852[1].wmf"/>
          <p:cNvPicPr>
            <a:picLocks noChangeAspect="1" noChangeArrowheads="1"/>
          </p:cNvPicPr>
          <p:nvPr/>
        </p:nvPicPr>
        <p:blipFill>
          <a:blip r:embed="rId6" cstate="print"/>
          <a:srcRect/>
          <a:stretch>
            <a:fillRect/>
          </a:stretch>
        </p:blipFill>
        <p:spPr bwMode="auto">
          <a:xfrm>
            <a:off x="1600200" y="1219200"/>
            <a:ext cx="944575" cy="690372"/>
          </a:xfrm>
          <a:prstGeom prst="rect">
            <a:avLst/>
          </a:prstGeom>
          <a:noFill/>
        </p:spPr>
      </p:pic>
      <p:pic>
        <p:nvPicPr>
          <p:cNvPr id="1030" name="Picture 6" descr="C:\Documents and Settings\164p3s3\Local Settings\Temporary Internet Files\Content.IE5\WTMFS123\MC900055264[1].wmf"/>
          <p:cNvPicPr>
            <a:picLocks noChangeAspect="1" noChangeArrowheads="1"/>
          </p:cNvPicPr>
          <p:nvPr/>
        </p:nvPicPr>
        <p:blipFill>
          <a:blip r:embed="rId7" cstate="print"/>
          <a:srcRect/>
          <a:stretch>
            <a:fillRect/>
          </a:stretch>
        </p:blipFill>
        <p:spPr bwMode="auto">
          <a:xfrm>
            <a:off x="1" y="1"/>
            <a:ext cx="1070218" cy="990600"/>
          </a:xfrm>
          <a:prstGeom prst="rect">
            <a:avLst/>
          </a:prstGeom>
          <a:noFill/>
        </p:spPr>
      </p:pic>
      <p:pic>
        <p:nvPicPr>
          <p:cNvPr id="1031" name="Picture 7" descr="C:\Documents and Settings\164p3s3\Local Settings\Temporary Internet Files\Content.IE5\8PQZCDAN\MC900014787[1].wmf"/>
          <p:cNvPicPr>
            <a:picLocks noChangeAspect="1" noChangeArrowheads="1"/>
          </p:cNvPicPr>
          <p:nvPr/>
        </p:nvPicPr>
        <p:blipFill>
          <a:blip r:embed="rId8" cstate="print"/>
          <a:srcRect/>
          <a:stretch>
            <a:fillRect/>
          </a:stretch>
        </p:blipFill>
        <p:spPr bwMode="auto">
          <a:xfrm>
            <a:off x="1752600" y="0"/>
            <a:ext cx="1278239" cy="849783"/>
          </a:xfrm>
          <a:prstGeom prst="rect">
            <a:avLst/>
          </a:prstGeom>
          <a:noFill/>
        </p:spPr>
      </p:pic>
      <p:pic>
        <p:nvPicPr>
          <p:cNvPr id="1033" name="Picture 9" descr="C:\Documents and Settings\164p3s3\Local Settings\Temporary Internet Files\Content.IE5\45EFW9IR\MC900432591[1].png"/>
          <p:cNvPicPr>
            <a:picLocks noChangeAspect="1" noChangeArrowheads="1"/>
          </p:cNvPicPr>
          <p:nvPr/>
        </p:nvPicPr>
        <p:blipFill>
          <a:blip r:embed="rId9" cstate="print"/>
          <a:srcRect/>
          <a:stretch>
            <a:fillRect/>
          </a:stretch>
        </p:blipFill>
        <p:spPr bwMode="auto">
          <a:xfrm>
            <a:off x="3276600" y="0"/>
            <a:ext cx="990486" cy="990486"/>
          </a:xfrm>
          <a:prstGeom prst="rect">
            <a:avLst/>
          </a:prstGeom>
          <a:noFill/>
        </p:spPr>
      </p:pic>
      <p:pic>
        <p:nvPicPr>
          <p:cNvPr id="1034" name="Picture 10" descr="C:\Documents and Settings\164p3s3\Local Settings\Temporary Internet Files\Content.IE5\8PQZCDAN\MC900441809[1].png"/>
          <p:cNvPicPr>
            <a:picLocks noChangeAspect="1" noChangeArrowheads="1"/>
          </p:cNvPicPr>
          <p:nvPr/>
        </p:nvPicPr>
        <p:blipFill>
          <a:blip r:embed="rId10" cstate="print"/>
          <a:srcRect/>
          <a:stretch>
            <a:fillRect/>
          </a:stretch>
        </p:blipFill>
        <p:spPr bwMode="auto">
          <a:xfrm>
            <a:off x="4724400" y="-228600"/>
            <a:ext cx="1219200" cy="1219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Then &amp; Now: Under Stress</a:t>
            </a:r>
            <a:br>
              <a:rPr lang="en-US" dirty="0" smtClean="0"/>
            </a:br>
            <a:r>
              <a:rPr lang="en-US" dirty="0" smtClean="0"/>
              <a:t>Continued</a:t>
            </a:r>
            <a:endParaRPr lang="en-US" dirty="0"/>
          </a:p>
        </p:txBody>
      </p:sp>
      <p:sp>
        <p:nvSpPr>
          <p:cNvPr id="3" name="Content Placeholder 2"/>
          <p:cNvSpPr>
            <a:spLocks noGrp="1"/>
          </p:cNvSpPr>
          <p:nvPr>
            <p:ph idx="1"/>
          </p:nvPr>
        </p:nvSpPr>
        <p:spPr/>
        <p:txBody>
          <a:bodyPr>
            <a:normAutofit/>
          </a:bodyPr>
          <a:lstStyle/>
          <a:p>
            <a:r>
              <a:rPr lang="en-US" sz="1800" dirty="0" smtClean="0"/>
              <a:t>B</a:t>
            </a:r>
            <a:r>
              <a:rPr lang="en-US" sz="1800" dirty="0" smtClean="0"/>
              <a:t>efore </a:t>
            </a:r>
            <a:r>
              <a:rPr lang="en-US" sz="1800" dirty="0" smtClean="0"/>
              <a:t>there were strain gauges, people used sand to measure the stress level of an airplane’s wing.</a:t>
            </a:r>
          </a:p>
          <a:p>
            <a:r>
              <a:rPr lang="en-US" sz="1800" dirty="0" smtClean="0"/>
              <a:t>The strain gauge was invented in only 18 years. </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pPr>
              <a:buNone/>
            </a:pPr>
            <a:r>
              <a:rPr lang="en-US" sz="1800" dirty="0" smtClean="0"/>
              <a:t>		  </a:t>
            </a:r>
            <a:r>
              <a:rPr lang="en-US" sz="2800" dirty="0" smtClean="0"/>
              <a:t>THEN</a:t>
            </a:r>
            <a:r>
              <a:rPr lang="en-US" sz="1800" dirty="0" smtClean="0"/>
              <a:t>				 </a:t>
            </a:r>
            <a:r>
              <a:rPr lang="en-US" sz="2800" dirty="0" smtClean="0"/>
              <a:t>NOW</a:t>
            </a:r>
          </a:p>
          <a:p>
            <a:endParaRPr lang="en-US" sz="1800" dirty="0" smtClean="0"/>
          </a:p>
          <a:p>
            <a:endParaRPr lang="en-US" sz="1800" dirty="0" smtClean="0"/>
          </a:p>
        </p:txBody>
      </p:sp>
      <p:pic>
        <p:nvPicPr>
          <p:cNvPr id="4" name="Picture 3" descr="Arch_Wing_Then_Artcl_AM09.jpg"/>
          <p:cNvPicPr>
            <a:picLocks noChangeAspect="1"/>
          </p:cNvPicPr>
          <p:nvPr/>
        </p:nvPicPr>
        <p:blipFill>
          <a:blip r:embed="rId3" cstate="print"/>
          <a:stretch>
            <a:fillRect/>
          </a:stretch>
        </p:blipFill>
        <p:spPr>
          <a:xfrm>
            <a:off x="914400" y="3200400"/>
            <a:ext cx="2545676" cy="1752600"/>
          </a:xfrm>
          <a:prstGeom prst="rect">
            <a:avLst/>
          </a:prstGeom>
        </p:spPr>
      </p:pic>
      <p:pic>
        <p:nvPicPr>
          <p:cNvPr id="5" name="Picture 4" descr="Arch_Wing_Now_Artcl_AM09.jpg"/>
          <p:cNvPicPr>
            <a:picLocks noChangeAspect="1"/>
          </p:cNvPicPr>
          <p:nvPr/>
        </p:nvPicPr>
        <p:blipFill>
          <a:blip r:embed="rId4" cstate="print"/>
          <a:stretch>
            <a:fillRect/>
          </a:stretch>
        </p:blipFill>
        <p:spPr>
          <a:xfrm>
            <a:off x="5257800" y="3276600"/>
            <a:ext cx="2626375" cy="1752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Documents and Settings\164p3s3\Local Settings\Temporary Internet Files\Content.IE5\45EFW9IR\MP900438886[1].jpg"/>
          <p:cNvPicPr>
            <a:picLocks noChangeAspect="1" noChangeArrowheads="1"/>
          </p:cNvPicPr>
          <p:nvPr/>
        </p:nvPicPr>
        <p:blipFill>
          <a:blip r:embed="rId3" cstate="print"/>
          <a:srcRect/>
          <a:stretch>
            <a:fillRect/>
          </a:stretch>
        </p:blipFill>
        <p:spPr bwMode="auto">
          <a:xfrm>
            <a:off x="6172200" y="4495801"/>
            <a:ext cx="2971800" cy="2362200"/>
          </a:xfrm>
          <a:prstGeom prst="rect">
            <a:avLst/>
          </a:prstGeom>
          <a:noFill/>
        </p:spPr>
      </p:pic>
      <p:pic>
        <p:nvPicPr>
          <p:cNvPr id="3075" name="Picture 3" descr="C:\Documents and Settings\164p3s3\Local Settings\Temporary Internet Files\Content.IE5\K1YV85IZ\MP900432746[1].jpg"/>
          <p:cNvPicPr>
            <a:picLocks noChangeAspect="1" noChangeArrowheads="1"/>
          </p:cNvPicPr>
          <p:nvPr/>
        </p:nvPicPr>
        <p:blipFill>
          <a:blip r:embed="rId4" cstate="print"/>
          <a:srcRect/>
          <a:stretch>
            <a:fillRect/>
          </a:stretch>
        </p:blipFill>
        <p:spPr bwMode="auto">
          <a:xfrm>
            <a:off x="0" y="0"/>
            <a:ext cx="1642872" cy="2503651"/>
          </a:xfrm>
          <a:prstGeom prst="rect">
            <a:avLst/>
          </a:prstGeom>
          <a:noFill/>
        </p:spPr>
      </p:pic>
      <p:sp>
        <p:nvSpPr>
          <p:cNvPr id="2" name="Title 1"/>
          <p:cNvSpPr>
            <a:spLocks noGrp="1"/>
          </p:cNvSpPr>
          <p:nvPr>
            <p:ph type="title"/>
          </p:nvPr>
        </p:nvSpPr>
        <p:spPr/>
        <p:txBody>
          <a:bodyPr/>
          <a:lstStyle/>
          <a:p>
            <a:r>
              <a:rPr lang="en-US" dirty="0" smtClean="0"/>
              <a:t>		  </a:t>
            </a:r>
            <a:r>
              <a:rPr lang="en-US" dirty="0" smtClean="0">
                <a:effectLst>
                  <a:outerShdw blurRad="38100" dist="38100" dir="2700000" algn="tl">
                    <a:srgbClr val="000000">
                      <a:alpha val="43137"/>
                    </a:srgbClr>
                  </a:outerShdw>
                </a:effectLst>
              </a:rPr>
              <a:t>Smart</a:t>
            </a:r>
            <a:r>
              <a:rPr lang="en-US" dirty="0" smtClean="0"/>
              <a:t> </a:t>
            </a:r>
            <a:r>
              <a:rPr lang="en-US" dirty="0" smtClean="0">
                <a:effectLst>
                  <a:outerShdw blurRad="38100" dist="38100" dir="2700000" algn="tl">
                    <a:srgbClr val="000000">
                      <a:alpha val="43137"/>
                    </a:srgbClr>
                  </a:outerShdw>
                </a:effectLst>
              </a:rPr>
              <a:t>Bridges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1800" dirty="0" smtClean="0"/>
              <a:t>In order to keep bridges in good condition, people have put sensors on bridges to monitor the </a:t>
            </a:r>
            <a:r>
              <a:rPr lang="en-US" sz="1800" b="1" dirty="0" smtClean="0"/>
              <a:t>weak points </a:t>
            </a:r>
            <a:r>
              <a:rPr lang="en-US" sz="1800" dirty="0" smtClean="0"/>
              <a:t>of a bridge.</a:t>
            </a:r>
          </a:p>
          <a:p>
            <a:r>
              <a:rPr lang="en-US" sz="1800" dirty="0" smtClean="0"/>
              <a:t>Many different types of sensors are put on various places on a bridge to get different readings from the bridge. The sensors measure the stress on the bridge so if it becomes abnormal someone can fix the problem. Different sensors measure different things. Photonic sensors measure the strain on bridge cables, thermistors  measure the temperature, and vibrating wire strain gauges measure vibrations on the bridge.</a:t>
            </a:r>
          </a:p>
          <a:p>
            <a:r>
              <a:rPr lang="en-US" sz="1800" dirty="0" smtClean="0"/>
              <a:t>These sensors tell us if a bridge gets weak at some points so that they can be fixed before the bridge can break</a:t>
            </a:r>
            <a:r>
              <a:rPr lang="en-US" sz="1800" dirty="0" smtClean="0"/>
              <a:t>.</a:t>
            </a:r>
            <a:endParaRPr lang="en-US" sz="1800" dirty="0" smtClean="0"/>
          </a:p>
          <a:p>
            <a:r>
              <a:rPr lang="en-US" sz="1800" dirty="0" smtClean="0"/>
              <a:t>This information would be most useful for bridge maintenance companies</a:t>
            </a:r>
          </a:p>
        </p:txBody>
      </p:sp>
      <p:pic>
        <p:nvPicPr>
          <p:cNvPr id="3074" name="Picture 2" descr="C:\Documents and Settings\164p3s3\Local Settings\Temporary Internet Files\Content.IE5\45EFW9IR\MP900432990[1].jpg"/>
          <p:cNvPicPr>
            <a:picLocks noChangeAspect="1" noChangeArrowheads="1"/>
          </p:cNvPicPr>
          <p:nvPr/>
        </p:nvPicPr>
        <p:blipFill>
          <a:blip r:embed="rId5" cstate="print"/>
          <a:srcRect/>
          <a:stretch>
            <a:fillRect/>
          </a:stretch>
        </p:blipFill>
        <p:spPr bwMode="auto">
          <a:xfrm>
            <a:off x="6400800" y="0"/>
            <a:ext cx="2590800" cy="194433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Bridges Continued</a:t>
            </a:r>
            <a:endParaRPr lang="en-US" dirty="0"/>
          </a:p>
        </p:txBody>
      </p:sp>
      <p:sp>
        <p:nvSpPr>
          <p:cNvPr id="3" name="Content Placeholder 2"/>
          <p:cNvSpPr>
            <a:spLocks noGrp="1"/>
          </p:cNvSpPr>
          <p:nvPr>
            <p:ph idx="1"/>
          </p:nvPr>
        </p:nvSpPr>
        <p:spPr/>
        <p:txBody>
          <a:bodyPr>
            <a:normAutofit/>
          </a:bodyPr>
          <a:lstStyle/>
          <a:p>
            <a:r>
              <a:rPr lang="en-US" sz="1800" dirty="0" smtClean="0"/>
              <a:t>U</a:t>
            </a:r>
            <a:r>
              <a:rPr lang="en-US" sz="1800" dirty="0" smtClean="0"/>
              <a:t>sing </a:t>
            </a:r>
            <a:r>
              <a:rPr lang="en-US" sz="1800" dirty="0" smtClean="0"/>
              <a:t>sensors on bridges to keep up maintenance was a very smart idea.</a:t>
            </a:r>
          </a:p>
          <a:p>
            <a:r>
              <a:rPr lang="en-US" sz="1800" dirty="0" smtClean="0"/>
              <a:t>The </a:t>
            </a:r>
            <a:r>
              <a:rPr lang="en-US" sz="1800" dirty="0" err="1" smtClean="0">
                <a:hlinkClick r:id="rId3"/>
              </a:rPr>
              <a:t>Tsing</a:t>
            </a:r>
            <a:r>
              <a:rPr lang="en-US" sz="1800" dirty="0" smtClean="0">
                <a:hlinkClick r:id="rId3"/>
              </a:rPr>
              <a:t> Ma Bridge</a:t>
            </a:r>
            <a:r>
              <a:rPr lang="en-US" sz="1800" dirty="0" smtClean="0"/>
              <a:t> in Hong Kong has 350 sensors to measure it. </a:t>
            </a:r>
            <a:endParaRPr lang="en-US" sz="1800" dirty="0"/>
          </a:p>
        </p:txBody>
      </p:sp>
      <p:pic>
        <p:nvPicPr>
          <p:cNvPr id="4" name="Picture 3" descr="Accelerometer_01.jpg"/>
          <p:cNvPicPr>
            <a:picLocks noChangeAspect="1"/>
          </p:cNvPicPr>
          <p:nvPr/>
        </p:nvPicPr>
        <p:blipFill>
          <a:blip r:embed="rId4" cstate="print"/>
          <a:stretch>
            <a:fillRect/>
          </a:stretch>
        </p:blipFill>
        <p:spPr>
          <a:xfrm>
            <a:off x="304800" y="2971800"/>
            <a:ext cx="2844800" cy="2133600"/>
          </a:xfrm>
          <a:prstGeom prst="rect">
            <a:avLst/>
          </a:prstGeom>
        </p:spPr>
      </p:pic>
      <p:pic>
        <p:nvPicPr>
          <p:cNvPr id="5" name="Picture 4" descr="Vibrating_Wire_Strain_Gauge.jpg"/>
          <p:cNvPicPr>
            <a:picLocks noChangeAspect="1"/>
          </p:cNvPicPr>
          <p:nvPr/>
        </p:nvPicPr>
        <p:blipFill>
          <a:blip r:embed="rId5" cstate="print"/>
          <a:stretch>
            <a:fillRect/>
          </a:stretch>
        </p:blipFill>
        <p:spPr>
          <a:xfrm>
            <a:off x="6324600" y="2895600"/>
            <a:ext cx="2590800" cy="1943100"/>
          </a:xfrm>
          <a:prstGeom prst="rect">
            <a:avLst/>
          </a:prstGeom>
        </p:spPr>
      </p:pic>
      <p:pic>
        <p:nvPicPr>
          <p:cNvPr id="6" name="Picture 5" descr="St__Anthony_Falls_Bridge_05.jpg"/>
          <p:cNvPicPr>
            <a:picLocks noChangeAspect="1"/>
          </p:cNvPicPr>
          <p:nvPr/>
        </p:nvPicPr>
        <p:blipFill>
          <a:blip r:embed="rId6" cstate="print"/>
          <a:stretch>
            <a:fillRect/>
          </a:stretch>
        </p:blipFill>
        <p:spPr>
          <a:xfrm>
            <a:off x="3124200" y="4419600"/>
            <a:ext cx="3311624" cy="220235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Strain Gauges and Rail Forces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1800" dirty="0" smtClean="0"/>
              <a:t>Strain gauges are used to keep rails in good condition.</a:t>
            </a:r>
          </a:p>
          <a:p>
            <a:r>
              <a:rPr lang="en-US" sz="1800" dirty="0" smtClean="0"/>
              <a:t>These strain gauges are put on the rails in a vertical, longitudinal, and lateral positions to measure different forces. The gauges go on the top, bottom, and sides of the rail. Just like the smart bridges, these sensors are used to maintain good conditions to the rails. The train goes over the rails and trigger the sensors. The data is measured and appropriate action is taken to fix the rails if needed. </a:t>
            </a:r>
          </a:p>
          <a:p>
            <a:r>
              <a:rPr lang="en-US" sz="1800" dirty="0" smtClean="0"/>
              <a:t>The gauges are important because it keeps the rail in good condition.</a:t>
            </a:r>
          </a:p>
          <a:p>
            <a:r>
              <a:rPr lang="en-US" sz="1800" dirty="0" smtClean="0"/>
              <a:t>This </a:t>
            </a:r>
            <a:r>
              <a:rPr lang="en-US" sz="1800" dirty="0" smtClean="0"/>
              <a:t>information would be useful to railroad maintenance workers.</a:t>
            </a:r>
          </a:p>
          <a:p>
            <a:pPr>
              <a:buNone/>
            </a:pPr>
            <a:endParaRPr lang="en-US" sz="1800" dirty="0"/>
          </a:p>
        </p:txBody>
      </p:sp>
      <p:pic>
        <p:nvPicPr>
          <p:cNvPr id="5122" name="Picture 2" descr="C:\Documents and Settings\164p3s3\Local Settings\Temporary Internet Files\Content.IE5\WTMFS123\MC900237763[1].wmf"/>
          <p:cNvPicPr>
            <a:picLocks noChangeAspect="1" noChangeArrowheads="1"/>
          </p:cNvPicPr>
          <p:nvPr/>
        </p:nvPicPr>
        <p:blipFill>
          <a:blip r:embed="rId3" cstate="print"/>
          <a:srcRect/>
          <a:stretch>
            <a:fillRect/>
          </a:stretch>
        </p:blipFill>
        <p:spPr bwMode="auto">
          <a:xfrm>
            <a:off x="381000" y="5063905"/>
            <a:ext cx="3962400" cy="1794095"/>
          </a:xfrm>
          <a:prstGeom prst="rect">
            <a:avLst/>
          </a:prstGeom>
          <a:noFill/>
        </p:spPr>
      </p:pic>
      <p:pic>
        <p:nvPicPr>
          <p:cNvPr id="5123" name="Picture 3" descr="C:\Documents and Settings\164p3s3\Local Settings\Temporary Internet Files\Content.IE5\8PQZCDAN\MC900290390[1].wmf"/>
          <p:cNvPicPr>
            <a:picLocks noChangeAspect="1" noChangeArrowheads="1"/>
          </p:cNvPicPr>
          <p:nvPr/>
        </p:nvPicPr>
        <p:blipFill>
          <a:blip r:embed="rId4" cstate="print"/>
          <a:srcRect/>
          <a:stretch>
            <a:fillRect/>
          </a:stretch>
        </p:blipFill>
        <p:spPr bwMode="auto">
          <a:xfrm>
            <a:off x="6324600" y="5217506"/>
            <a:ext cx="2819400" cy="164049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Strain Gauges and Rail Forces Continued</a:t>
            </a:r>
            <a:endParaRPr lang="en-US" dirty="0"/>
          </a:p>
        </p:txBody>
      </p:sp>
      <p:sp>
        <p:nvSpPr>
          <p:cNvPr id="3" name="Content Placeholder 2"/>
          <p:cNvSpPr>
            <a:spLocks noGrp="1"/>
          </p:cNvSpPr>
          <p:nvPr>
            <p:ph idx="1"/>
          </p:nvPr>
        </p:nvSpPr>
        <p:spPr/>
        <p:txBody>
          <a:bodyPr>
            <a:normAutofit/>
          </a:bodyPr>
          <a:lstStyle/>
          <a:p>
            <a:r>
              <a:rPr lang="en-US" sz="1800" dirty="0" smtClean="0"/>
              <a:t>Not </a:t>
            </a:r>
            <a:r>
              <a:rPr lang="en-US" sz="1800" dirty="0" smtClean="0"/>
              <a:t>only do the sensor help people keep the rail in good condition, it helps keep the rails from breaking by eliminates the effects of any lateral bending that could reduce or exaggerate a strain reading taken on only one side of the rail.</a:t>
            </a:r>
            <a:r>
              <a:rPr lang="en-US" dirty="0" smtClean="0"/>
              <a:t/>
            </a:r>
            <a:br>
              <a:rPr lang="en-US" dirty="0" smtClean="0"/>
            </a:br>
            <a:r>
              <a:rPr lang="en-US" dirty="0" smtClean="0"/>
              <a:t/>
            </a:r>
            <a:br>
              <a:rPr lang="en-US" dirty="0" smtClean="0"/>
            </a:br>
            <a:endParaRPr lang="en-US" dirty="0"/>
          </a:p>
        </p:txBody>
      </p:sp>
      <p:pic>
        <p:nvPicPr>
          <p:cNvPr id="4" name="Picture 3" descr="431378_com_railgauges.jpg"/>
          <p:cNvPicPr>
            <a:picLocks noChangeAspect="1"/>
          </p:cNvPicPr>
          <p:nvPr/>
        </p:nvPicPr>
        <p:blipFill>
          <a:blip r:embed="rId3" cstate="print"/>
          <a:stretch>
            <a:fillRect/>
          </a:stretch>
        </p:blipFill>
        <p:spPr>
          <a:xfrm>
            <a:off x="5410200" y="3389099"/>
            <a:ext cx="3733800" cy="3468901"/>
          </a:xfrm>
          <a:prstGeom prst="rect">
            <a:avLst/>
          </a:prstGeom>
        </p:spPr>
      </p:pic>
      <p:pic>
        <p:nvPicPr>
          <p:cNvPr id="4098" name="Picture 2" descr="C:\Documents and Settings\164p3s3\Local Settings\Temporary Internet Files\Content.IE5\45EFW9IR\MC900332169[1].wmf"/>
          <p:cNvPicPr>
            <a:picLocks noChangeAspect="1" noChangeArrowheads="1"/>
          </p:cNvPicPr>
          <p:nvPr/>
        </p:nvPicPr>
        <p:blipFill>
          <a:blip r:embed="rId4" cstate="print"/>
          <a:srcRect/>
          <a:stretch>
            <a:fillRect/>
          </a:stretch>
        </p:blipFill>
        <p:spPr bwMode="auto">
          <a:xfrm>
            <a:off x="6934200" y="381000"/>
            <a:ext cx="1816729" cy="1348966"/>
          </a:xfrm>
          <a:prstGeom prst="rect">
            <a:avLst/>
          </a:prstGeom>
          <a:noFill/>
        </p:spPr>
      </p:pic>
      <p:pic>
        <p:nvPicPr>
          <p:cNvPr id="4099" name="Picture 3" descr="C:\Documents and Settings\164p3s3\Local Settings\Temporary Internet Files\Content.IE5\WTMFS123\MC900368386[1].wmf"/>
          <p:cNvPicPr>
            <a:picLocks noChangeAspect="1" noChangeArrowheads="1"/>
          </p:cNvPicPr>
          <p:nvPr/>
        </p:nvPicPr>
        <p:blipFill>
          <a:blip r:embed="rId5" cstate="print"/>
          <a:srcRect/>
          <a:stretch>
            <a:fillRect/>
          </a:stretch>
        </p:blipFill>
        <p:spPr bwMode="auto">
          <a:xfrm>
            <a:off x="0" y="4876800"/>
            <a:ext cx="2912193" cy="1752600"/>
          </a:xfrm>
          <a:prstGeom prst="rect">
            <a:avLst/>
          </a:prstGeom>
          <a:noFill/>
        </p:spPr>
      </p:pic>
      <p:pic>
        <p:nvPicPr>
          <p:cNvPr id="4100" name="Picture 4" descr="C:\Documents and Settings\164p3s3\Local Settings\Temporary Internet Files\Content.IE5\45EFW9IR\MP900255568[1].jpg"/>
          <p:cNvPicPr>
            <a:picLocks noChangeAspect="1" noChangeArrowheads="1"/>
          </p:cNvPicPr>
          <p:nvPr/>
        </p:nvPicPr>
        <p:blipFill>
          <a:blip r:embed="rId6" cstate="print"/>
          <a:srcRect/>
          <a:stretch>
            <a:fillRect/>
          </a:stretch>
        </p:blipFill>
        <p:spPr bwMode="auto">
          <a:xfrm>
            <a:off x="3048000" y="3655325"/>
            <a:ext cx="2145792" cy="32026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164p2s2\Local Settings\Temporary Internet Files\Content.IE5\8PQZCDAN\MP900442354[1].jpg"/>
          <p:cNvPicPr>
            <a:picLocks noChangeAspect="1" noChangeArrowheads="1"/>
          </p:cNvPicPr>
          <p:nvPr/>
        </p:nvPicPr>
        <p:blipFill>
          <a:blip r:embed="rId3" cstate="print"/>
          <a:srcRect/>
          <a:stretch>
            <a:fillRect/>
          </a:stretch>
        </p:blipFill>
        <p:spPr bwMode="auto">
          <a:xfrm>
            <a:off x="5921142" y="4572001"/>
            <a:ext cx="3222858" cy="2286000"/>
          </a:xfrm>
          <a:prstGeom prst="rect">
            <a:avLst/>
          </a:prstGeom>
          <a:noFill/>
        </p:spPr>
      </p:pic>
      <p:sp>
        <p:nvSpPr>
          <p:cNvPr id="2" name="Title 1"/>
          <p:cNvSpPr>
            <a:spLocks noGrp="1"/>
          </p:cNvSpPr>
          <p:nvPr>
            <p:ph type="title"/>
          </p:nvPr>
        </p:nvSpPr>
        <p:spPr/>
        <p:txBody>
          <a:bodyPr/>
          <a:lstStyle/>
          <a:p>
            <a:r>
              <a:rPr lang="en-US" dirty="0" smtClean="0"/>
              <a:t>Vehicle Classifications using Strain Gauge</a:t>
            </a:r>
            <a:endParaRPr lang="en-US" dirty="0"/>
          </a:p>
        </p:txBody>
      </p:sp>
      <p:sp>
        <p:nvSpPr>
          <p:cNvPr id="3" name="Content Placeholder 2"/>
          <p:cNvSpPr>
            <a:spLocks noGrp="1"/>
          </p:cNvSpPr>
          <p:nvPr>
            <p:ph idx="1"/>
          </p:nvPr>
        </p:nvSpPr>
        <p:spPr/>
        <p:txBody>
          <a:bodyPr>
            <a:normAutofit/>
          </a:bodyPr>
          <a:lstStyle/>
          <a:p>
            <a:r>
              <a:rPr lang="en-US" sz="1800" dirty="0" smtClean="0"/>
              <a:t>Students in the University of California  are trying to identify what type of car is driving on the road using only a strain gauge.</a:t>
            </a:r>
          </a:p>
          <a:p>
            <a:r>
              <a:rPr lang="en-US" sz="1800" dirty="0" smtClean="0"/>
              <a:t>The strain gauges are installed in a bridge deck to measure how much strain is put on the sensor. A car will drive over the gauge and apply strain. The more strain that is put on the sensor, the bigger the vehicle. </a:t>
            </a:r>
          </a:p>
          <a:p>
            <a:r>
              <a:rPr lang="en-US" sz="1800" dirty="0" smtClean="0"/>
              <a:t>The purpose of the sensor is to find a pattern of what types of areas use what cars to classify them, to monitor traffic in different areas, and protect the privacy of transportation users. </a:t>
            </a:r>
          </a:p>
          <a:p>
            <a:r>
              <a:rPr lang="en-US" sz="1800" dirty="0" smtClean="0"/>
              <a:t>Engineers who work with cars like mechanical engineers would fit this experiment best. </a:t>
            </a:r>
          </a:p>
          <a:p>
            <a:r>
              <a:rPr lang="en-US" sz="1800" dirty="0" smtClean="0"/>
              <a:t>This information could be useful to many people such as road companies and companies that  provide toll booths.</a:t>
            </a:r>
          </a:p>
          <a:p>
            <a:endParaRPr lang="en-US" sz="1800" dirty="0"/>
          </a:p>
        </p:txBody>
      </p:sp>
      <p:pic>
        <p:nvPicPr>
          <p:cNvPr id="1029" name="Picture 5" descr="C:\Documents and Settings\164p2s2\Local Settings\Temporary Internet Files\Content.IE5\K1YV85IZ\MC900233466[1].wmf"/>
          <p:cNvPicPr>
            <a:picLocks noChangeAspect="1" noChangeArrowheads="1"/>
          </p:cNvPicPr>
          <p:nvPr/>
        </p:nvPicPr>
        <p:blipFill>
          <a:blip r:embed="rId4" cstate="print"/>
          <a:srcRect/>
          <a:stretch>
            <a:fillRect/>
          </a:stretch>
        </p:blipFill>
        <p:spPr bwMode="auto">
          <a:xfrm>
            <a:off x="1" y="5715000"/>
            <a:ext cx="2362200" cy="1186890"/>
          </a:xfrm>
          <a:prstGeom prst="rect">
            <a:avLst/>
          </a:prstGeom>
          <a:noFill/>
        </p:spPr>
      </p:pic>
      <p:pic>
        <p:nvPicPr>
          <p:cNvPr id="1030" name="Picture 6" descr="C:\Documents and Settings\164p2s2\Local Settings\Temporary Internet Files\Content.IE5\45EFW9IR\MC900320958[1].wmf"/>
          <p:cNvPicPr>
            <a:picLocks noChangeAspect="1" noChangeArrowheads="1"/>
          </p:cNvPicPr>
          <p:nvPr/>
        </p:nvPicPr>
        <p:blipFill>
          <a:blip r:embed="rId5" cstate="print"/>
          <a:srcRect/>
          <a:stretch>
            <a:fillRect/>
          </a:stretch>
        </p:blipFill>
        <p:spPr bwMode="auto">
          <a:xfrm>
            <a:off x="4648200" y="838200"/>
            <a:ext cx="1816913" cy="1126541"/>
          </a:xfrm>
          <a:prstGeom prst="rect">
            <a:avLst/>
          </a:prstGeom>
          <a:noFill/>
        </p:spPr>
      </p:pic>
      <p:pic>
        <p:nvPicPr>
          <p:cNvPr id="1032" name="Picture 8" descr="C:\Documents and Settings\164p2s2\Local Settings\Temporary Internet Files\Content.IE5\K1YV85IZ\MC900439784[1].png"/>
          <p:cNvPicPr>
            <a:picLocks noChangeAspect="1" noChangeArrowheads="1"/>
          </p:cNvPicPr>
          <p:nvPr/>
        </p:nvPicPr>
        <p:blipFill>
          <a:blip r:embed="rId6" cstate="print"/>
          <a:srcRect/>
          <a:stretch>
            <a:fillRect/>
          </a:stretch>
        </p:blipFill>
        <p:spPr bwMode="auto">
          <a:xfrm>
            <a:off x="6400800" y="-304800"/>
            <a:ext cx="2743200" cy="2743200"/>
          </a:xfrm>
          <a:prstGeom prst="rect">
            <a:avLst/>
          </a:prstGeom>
          <a:noFill/>
        </p:spPr>
      </p:pic>
      <p:pic>
        <p:nvPicPr>
          <p:cNvPr id="1035" name="Picture 11" descr="C:\Documents and Settings\164p2s2\Local Settings\Temporary Internet Files\Content.IE5\45EFW9IR\MM900283604[1].gif"/>
          <p:cNvPicPr>
            <a:picLocks noChangeAspect="1" noChangeArrowheads="1" noCrop="1"/>
          </p:cNvPicPr>
          <p:nvPr/>
        </p:nvPicPr>
        <p:blipFill>
          <a:blip r:embed="rId7" cstate="print"/>
          <a:srcRect/>
          <a:stretch>
            <a:fillRect/>
          </a:stretch>
        </p:blipFill>
        <p:spPr bwMode="auto">
          <a:xfrm>
            <a:off x="3352800" y="6096000"/>
            <a:ext cx="609600" cy="4953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Classifications using Strain Gauge Continued</a:t>
            </a:r>
            <a:endParaRPr lang="en-US" dirty="0"/>
          </a:p>
        </p:txBody>
      </p:sp>
      <p:sp>
        <p:nvSpPr>
          <p:cNvPr id="3" name="Content Placeholder 2"/>
          <p:cNvSpPr>
            <a:spLocks noGrp="1"/>
          </p:cNvSpPr>
          <p:nvPr>
            <p:ph idx="1"/>
          </p:nvPr>
        </p:nvSpPr>
        <p:spPr/>
        <p:txBody>
          <a:bodyPr>
            <a:normAutofit/>
          </a:bodyPr>
          <a:lstStyle/>
          <a:p>
            <a:endParaRPr lang="en-US" sz="1800" dirty="0" smtClean="0"/>
          </a:p>
          <a:p>
            <a:r>
              <a:rPr lang="en-US" sz="1800" dirty="0" smtClean="0"/>
              <a:t>I</a:t>
            </a:r>
            <a:r>
              <a:rPr lang="en-US" sz="1800" dirty="0" smtClean="0"/>
              <a:t>ts </a:t>
            </a:r>
            <a:r>
              <a:rPr lang="en-US" sz="1800" dirty="0" smtClean="0"/>
              <a:t>interesting that every vehicle makes a different type of strain signal.</a:t>
            </a:r>
          </a:p>
        </p:txBody>
      </p:sp>
      <p:pic>
        <p:nvPicPr>
          <p:cNvPr id="4" name="Picture 3" descr="imagesCAIQL7X0.jpg"/>
          <p:cNvPicPr>
            <a:picLocks noChangeAspect="1"/>
          </p:cNvPicPr>
          <p:nvPr/>
        </p:nvPicPr>
        <p:blipFill>
          <a:blip r:embed="rId3" cstate="print"/>
          <a:stretch>
            <a:fillRect/>
          </a:stretch>
        </p:blipFill>
        <p:spPr>
          <a:xfrm>
            <a:off x="228600" y="4953000"/>
            <a:ext cx="2388296" cy="1219200"/>
          </a:xfrm>
          <a:prstGeom prst="rect">
            <a:avLst/>
          </a:prstGeom>
        </p:spPr>
      </p:pic>
      <p:pic>
        <p:nvPicPr>
          <p:cNvPr id="3074" name="Picture 2" descr="C:\Documents and Settings\164p2s2\Local Settings\Temporary Internet Files\Content.IE5\8PQZCDAN\MC900060387[1].wmf"/>
          <p:cNvPicPr>
            <a:picLocks noChangeAspect="1" noChangeArrowheads="1"/>
          </p:cNvPicPr>
          <p:nvPr/>
        </p:nvPicPr>
        <p:blipFill>
          <a:blip r:embed="rId4" cstate="print"/>
          <a:srcRect/>
          <a:stretch>
            <a:fillRect/>
          </a:stretch>
        </p:blipFill>
        <p:spPr bwMode="auto">
          <a:xfrm>
            <a:off x="6781800" y="5058285"/>
            <a:ext cx="2362200" cy="1799715"/>
          </a:xfrm>
          <a:prstGeom prst="rect">
            <a:avLst/>
          </a:prstGeom>
          <a:noFill/>
        </p:spPr>
      </p:pic>
      <p:pic>
        <p:nvPicPr>
          <p:cNvPr id="3075" name="Picture 3" descr="C:\Documents and Settings\164p2s2\Local Settings\Temporary Internet Files\Content.IE5\K1YV85IZ\MP900178542[1].jpg"/>
          <p:cNvPicPr>
            <a:picLocks noChangeAspect="1" noChangeArrowheads="1"/>
          </p:cNvPicPr>
          <p:nvPr/>
        </p:nvPicPr>
        <p:blipFill>
          <a:blip r:embed="rId5" cstate="print"/>
          <a:srcRect/>
          <a:stretch>
            <a:fillRect/>
          </a:stretch>
        </p:blipFill>
        <p:spPr bwMode="auto">
          <a:xfrm>
            <a:off x="2971800" y="3352800"/>
            <a:ext cx="3657600" cy="243230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1">
      <a:dk1>
        <a:sysClr val="windowText" lastClr="000000"/>
      </a:dk1>
      <a:lt1>
        <a:sysClr val="window" lastClr="FFFFFF"/>
      </a:lt1>
      <a:dk2>
        <a:srgbClr val="666666"/>
      </a:dk2>
      <a:lt2>
        <a:srgbClr val="D2D2D2"/>
      </a:lt2>
      <a:accent1>
        <a:srgbClr val="C00000"/>
      </a:accent1>
      <a:accent2>
        <a:srgbClr val="FF0000"/>
      </a:accent2>
      <a:accent3>
        <a:srgbClr val="000000"/>
      </a:accent3>
      <a:accent4>
        <a:srgbClr val="696969"/>
      </a:accent4>
      <a:accent5>
        <a:srgbClr val="C00000"/>
      </a:accent5>
      <a:accent6>
        <a:srgbClr val="FF0000"/>
      </a:accent6>
      <a:hlink>
        <a:srgbClr val="FF0000"/>
      </a:hlink>
      <a:folHlink>
        <a:srgbClr val="FF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322</TotalTime>
  <Words>755</Words>
  <Application>Microsoft Office PowerPoint</Application>
  <PresentationFormat>On-screen Show (4:3)</PresentationFormat>
  <Paragraphs>60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Verve</vt:lpstr>
      <vt:lpstr>Practical Applications of Strain Gauges</vt:lpstr>
      <vt:lpstr>Then &amp; Now: Under Stress</vt:lpstr>
      <vt:lpstr>Then &amp; Now: Under Stress Continued</vt:lpstr>
      <vt:lpstr>    Smart Bridges</vt:lpstr>
      <vt:lpstr>Smart Bridges Continued</vt:lpstr>
      <vt:lpstr>Strain Gauges and Rail Forces</vt:lpstr>
      <vt:lpstr>Strain Gauges and Rail Forces Continued</vt:lpstr>
      <vt:lpstr>Vehicle Classifications using Strain Gauge</vt:lpstr>
      <vt:lpstr>Vehicle Classifications using Strain Gauge Continued</vt:lpstr>
      <vt:lpstr>      Dynos</vt:lpstr>
      <vt:lpstr>         Dynos Continued</vt:lpstr>
    </vt:vector>
  </TitlesOfParts>
  <Company>hps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Applications of Strain Gauges</dc:title>
  <dc:creator>164p3s3</dc:creator>
  <cp:lastModifiedBy>DJ</cp:lastModifiedBy>
  <cp:revision>37</cp:revision>
  <dcterms:created xsi:type="dcterms:W3CDTF">2011-02-08T16:41:24Z</dcterms:created>
  <dcterms:modified xsi:type="dcterms:W3CDTF">2014-02-05T11:22:43Z</dcterms:modified>
</cp:coreProperties>
</file>